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9" r:id="rId1"/>
  </p:sldMasterIdLst>
  <p:notesMasterIdLst>
    <p:notesMasterId r:id="rId33"/>
  </p:notesMasterIdLst>
  <p:sldIdLst>
    <p:sldId id="256" r:id="rId2"/>
    <p:sldId id="310" r:id="rId3"/>
    <p:sldId id="257" r:id="rId4"/>
    <p:sldId id="261" r:id="rId5"/>
    <p:sldId id="259" r:id="rId6"/>
    <p:sldId id="260" r:id="rId7"/>
    <p:sldId id="262" r:id="rId8"/>
    <p:sldId id="306" r:id="rId9"/>
    <p:sldId id="307" r:id="rId10"/>
    <p:sldId id="308" r:id="rId11"/>
    <p:sldId id="263" r:id="rId12"/>
    <p:sldId id="285" r:id="rId13"/>
    <p:sldId id="276" r:id="rId14"/>
    <p:sldId id="265" r:id="rId15"/>
    <p:sldId id="320" r:id="rId16"/>
    <p:sldId id="318" r:id="rId17"/>
    <p:sldId id="302" r:id="rId18"/>
    <p:sldId id="266" r:id="rId19"/>
    <p:sldId id="311" r:id="rId20"/>
    <p:sldId id="301" r:id="rId21"/>
    <p:sldId id="267" r:id="rId22"/>
    <p:sldId id="275" r:id="rId23"/>
    <p:sldId id="321" r:id="rId24"/>
    <p:sldId id="274" r:id="rId25"/>
    <p:sldId id="280" r:id="rId26"/>
    <p:sldId id="283" r:id="rId27"/>
    <p:sldId id="315" r:id="rId28"/>
    <p:sldId id="284" r:id="rId29"/>
    <p:sldId id="299" r:id="rId30"/>
    <p:sldId id="319" r:id="rId31"/>
    <p:sldId id="31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3" d="100"/>
          <a:sy n="83" d="100"/>
        </p:scale>
        <p:origin x="68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a:t>ÇALIŞTIĞIMIZ FİRMALARIN BÖLGELERE GÖRE DAĞILIMI</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Sayfa1!$B$1</c:f>
              <c:strCache>
                <c:ptCount val="1"/>
                <c:pt idx="0">
                  <c:v>Satışlar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57-476B-A316-E585581D3F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57-476B-A316-E585581D3F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57-476B-A316-E585581D3F4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57-476B-A316-E585581D3F4A}"/>
              </c:ext>
            </c:extLst>
          </c:dPt>
          <c:cat>
            <c:strRef>
              <c:f>Sayfa1!$A$2:$A$5</c:f>
              <c:strCache>
                <c:ptCount val="3"/>
                <c:pt idx="0">
                  <c:v>ŞEHİR DIŞI</c:v>
                </c:pt>
                <c:pt idx="1">
                  <c:v>KEMER</c:v>
                </c:pt>
                <c:pt idx="2">
                  <c:v>ANTALYA</c:v>
                </c:pt>
              </c:strCache>
            </c:strRef>
          </c:cat>
          <c:val>
            <c:numRef>
              <c:f>Sayfa1!$B$2:$B$5</c:f>
              <c:numCache>
                <c:formatCode>General</c:formatCode>
                <c:ptCount val="4"/>
                <c:pt idx="0">
                  <c:v>10</c:v>
                </c:pt>
                <c:pt idx="1">
                  <c:v>10</c:v>
                </c:pt>
                <c:pt idx="2">
                  <c:v>80</c:v>
                </c:pt>
              </c:numCache>
            </c:numRef>
          </c:val>
          <c:extLst>
            <c:ext xmlns:c16="http://schemas.microsoft.com/office/drawing/2014/chart" uri="{C3380CC4-5D6E-409C-BE32-E72D297353CC}">
              <c16:uniqueId val="{00000000-D9F2-44DD-8ABB-F65D2C603B3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YABANCI PERSONEL ORANI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TOPLAM</c:v>
                </c:pt>
              </c:strCache>
            </c:strRef>
          </c:tx>
          <c:spPr>
            <a:solidFill>
              <a:schemeClr val="accent1"/>
            </a:solidFill>
            <a:ln>
              <a:noFill/>
            </a:ln>
            <a:effectLst/>
          </c:spPr>
          <c:invertIfNegative val="0"/>
          <c:cat>
            <c:numRef>
              <c:f>Sayfa1!$A$2:$A$5</c:f>
              <c:numCache>
                <c:formatCode>General</c:formatCode>
                <c:ptCount val="4"/>
                <c:pt idx="0">
                  <c:v>2023</c:v>
                </c:pt>
                <c:pt idx="1">
                  <c:v>2024</c:v>
                </c:pt>
                <c:pt idx="2">
                  <c:v>2025</c:v>
                </c:pt>
              </c:numCache>
            </c:numRef>
          </c:cat>
          <c:val>
            <c:numRef>
              <c:f>Sayfa1!$B$2:$B$5</c:f>
              <c:numCache>
                <c:formatCode>General</c:formatCode>
                <c:ptCount val="4"/>
                <c:pt idx="0">
                  <c:v>592</c:v>
                </c:pt>
                <c:pt idx="1">
                  <c:v>778</c:v>
                </c:pt>
                <c:pt idx="2">
                  <c:v>815</c:v>
                </c:pt>
              </c:numCache>
            </c:numRef>
          </c:val>
          <c:extLst>
            <c:ext xmlns:c16="http://schemas.microsoft.com/office/drawing/2014/chart" uri="{C3380CC4-5D6E-409C-BE32-E72D297353CC}">
              <c16:uniqueId val="{00000000-CF40-4761-9A07-9A6FAAC31631}"/>
            </c:ext>
          </c:extLst>
        </c:ser>
        <c:ser>
          <c:idx val="1"/>
          <c:order val="1"/>
          <c:tx>
            <c:strRef>
              <c:f>Sayfa1!$C$1</c:f>
              <c:strCache>
                <c:ptCount val="1"/>
                <c:pt idx="0">
                  <c:v>YABANCI UYRUKLU</c:v>
                </c:pt>
              </c:strCache>
            </c:strRef>
          </c:tx>
          <c:spPr>
            <a:solidFill>
              <a:schemeClr val="accent2"/>
            </a:solidFill>
            <a:ln>
              <a:noFill/>
            </a:ln>
            <a:effectLst/>
          </c:spPr>
          <c:invertIfNegative val="0"/>
          <c:cat>
            <c:numRef>
              <c:f>Sayfa1!$A$2:$A$5</c:f>
              <c:numCache>
                <c:formatCode>General</c:formatCode>
                <c:ptCount val="4"/>
                <c:pt idx="0">
                  <c:v>2023</c:v>
                </c:pt>
                <c:pt idx="1">
                  <c:v>2024</c:v>
                </c:pt>
                <c:pt idx="2">
                  <c:v>2025</c:v>
                </c:pt>
              </c:numCache>
            </c:numRef>
          </c:cat>
          <c:val>
            <c:numRef>
              <c:f>Sayfa1!$C$2:$C$5</c:f>
              <c:numCache>
                <c:formatCode>General</c:formatCode>
                <c:ptCount val="4"/>
                <c:pt idx="0">
                  <c:v>29</c:v>
                </c:pt>
                <c:pt idx="1">
                  <c:v>79</c:v>
                </c:pt>
                <c:pt idx="2">
                  <c:v>99</c:v>
                </c:pt>
              </c:numCache>
            </c:numRef>
          </c:val>
          <c:extLst>
            <c:ext xmlns:c16="http://schemas.microsoft.com/office/drawing/2014/chart" uri="{C3380CC4-5D6E-409C-BE32-E72D297353CC}">
              <c16:uniqueId val="{00000001-CF40-4761-9A07-9A6FAAC31631}"/>
            </c:ext>
          </c:extLst>
        </c:ser>
        <c:ser>
          <c:idx val="2"/>
          <c:order val="2"/>
          <c:tx>
            <c:strRef>
              <c:f>Sayfa1!$D$1</c:f>
              <c:strCache>
                <c:ptCount val="1"/>
                <c:pt idx="0">
                  <c:v>Sütun1</c:v>
                </c:pt>
              </c:strCache>
            </c:strRef>
          </c:tx>
          <c:spPr>
            <a:solidFill>
              <a:schemeClr val="accent3"/>
            </a:solidFill>
            <a:ln>
              <a:noFill/>
            </a:ln>
            <a:effectLst/>
          </c:spPr>
          <c:invertIfNegative val="0"/>
          <c:cat>
            <c:numRef>
              <c:f>Sayfa1!$A$2:$A$5</c:f>
              <c:numCache>
                <c:formatCode>General</c:formatCode>
                <c:ptCount val="4"/>
                <c:pt idx="0">
                  <c:v>2023</c:v>
                </c:pt>
                <c:pt idx="1">
                  <c:v>2024</c:v>
                </c:pt>
                <c:pt idx="2">
                  <c:v>2025</c:v>
                </c:pt>
              </c:numCache>
            </c:numRef>
          </c:cat>
          <c:val>
            <c:numRef>
              <c:f>Sayfa1!$D$2:$D$5</c:f>
              <c:numCache>
                <c:formatCode>General</c:formatCode>
                <c:ptCount val="4"/>
              </c:numCache>
            </c:numRef>
          </c:val>
          <c:extLst>
            <c:ext xmlns:c16="http://schemas.microsoft.com/office/drawing/2014/chart" uri="{C3380CC4-5D6E-409C-BE32-E72D297353CC}">
              <c16:uniqueId val="{00000002-CF40-4761-9A07-9A6FAAC31631}"/>
            </c:ext>
          </c:extLst>
        </c:ser>
        <c:dLbls>
          <c:showLegendKey val="0"/>
          <c:showVal val="0"/>
          <c:showCatName val="0"/>
          <c:showSerName val="0"/>
          <c:showPercent val="0"/>
          <c:showBubbleSize val="0"/>
        </c:dLbls>
        <c:gapWidth val="219"/>
        <c:overlap val="-27"/>
        <c:axId val="319327648"/>
        <c:axId val="319321888"/>
      </c:barChart>
      <c:catAx>
        <c:axId val="31932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19321888"/>
        <c:crosses val="autoZero"/>
        <c:auto val="1"/>
        <c:lblAlgn val="ctr"/>
        <c:lblOffset val="100"/>
        <c:noMultiLvlLbl val="0"/>
      </c:catAx>
      <c:valAx>
        <c:axId val="319321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19327648"/>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39411682654351"/>
          <c:y val="0.2266992970780452"/>
          <c:w val="0.82692442655016885"/>
          <c:h val="0.70421489270331616"/>
        </c:manualLayout>
      </c:layout>
      <c:barChart>
        <c:barDir val="col"/>
        <c:grouping val="clustered"/>
        <c:varyColors val="0"/>
        <c:dLbls>
          <c:dLblPos val="ctr"/>
          <c:showLegendKey val="0"/>
          <c:showVal val="1"/>
          <c:showCatName val="0"/>
          <c:showSerName val="0"/>
          <c:showPercent val="0"/>
          <c:showBubbleSize val="0"/>
        </c:dLbls>
        <c:gapWidth val="150"/>
        <c:axId val="194674176"/>
        <c:axId val="195182592"/>
      </c:barChart>
      <c:catAx>
        <c:axId val="1946741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195182592"/>
        <c:crosses val="autoZero"/>
        <c:auto val="1"/>
        <c:lblAlgn val="ctr"/>
        <c:lblOffset val="100"/>
        <c:noMultiLvlLbl val="0"/>
      </c:catAx>
      <c:valAx>
        <c:axId val="195182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9467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KADIN-ERKEK PERSONEL ORANI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KADIN</c:v>
                </c:pt>
              </c:strCache>
            </c:strRef>
          </c:tx>
          <c:spPr>
            <a:solidFill>
              <a:schemeClr val="accent1"/>
            </a:solidFill>
            <a:ln>
              <a:noFill/>
            </a:ln>
            <a:effectLst/>
          </c:spPr>
          <c:invertIfNegative val="0"/>
          <c:cat>
            <c:numRef>
              <c:f>Sayfa1!$A$2:$A$5</c:f>
              <c:numCache>
                <c:formatCode>General</c:formatCode>
                <c:ptCount val="4"/>
                <c:pt idx="0">
                  <c:v>2023</c:v>
                </c:pt>
                <c:pt idx="1">
                  <c:v>2024</c:v>
                </c:pt>
                <c:pt idx="2">
                  <c:v>2025</c:v>
                </c:pt>
              </c:numCache>
            </c:numRef>
          </c:cat>
          <c:val>
            <c:numRef>
              <c:f>Sayfa1!$B$2:$B$5</c:f>
              <c:numCache>
                <c:formatCode>General</c:formatCode>
                <c:ptCount val="4"/>
                <c:pt idx="0">
                  <c:v>122</c:v>
                </c:pt>
                <c:pt idx="1">
                  <c:v>187</c:v>
                </c:pt>
                <c:pt idx="2">
                  <c:v>168</c:v>
                </c:pt>
              </c:numCache>
            </c:numRef>
          </c:val>
          <c:extLst>
            <c:ext xmlns:c16="http://schemas.microsoft.com/office/drawing/2014/chart" uri="{C3380CC4-5D6E-409C-BE32-E72D297353CC}">
              <c16:uniqueId val="{00000000-FE1B-45E3-A937-039CEF7CA5FB}"/>
            </c:ext>
          </c:extLst>
        </c:ser>
        <c:ser>
          <c:idx val="1"/>
          <c:order val="1"/>
          <c:tx>
            <c:strRef>
              <c:f>Sayfa1!$C$1</c:f>
              <c:strCache>
                <c:ptCount val="1"/>
                <c:pt idx="0">
                  <c:v>ERKEK</c:v>
                </c:pt>
              </c:strCache>
            </c:strRef>
          </c:tx>
          <c:spPr>
            <a:solidFill>
              <a:schemeClr val="accent2"/>
            </a:solidFill>
            <a:ln>
              <a:noFill/>
            </a:ln>
            <a:effectLst/>
          </c:spPr>
          <c:invertIfNegative val="0"/>
          <c:cat>
            <c:numRef>
              <c:f>Sayfa1!$A$2:$A$5</c:f>
              <c:numCache>
                <c:formatCode>General</c:formatCode>
                <c:ptCount val="4"/>
                <c:pt idx="0">
                  <c:v>2023</c:v>
                </c:pt>
                <c:pt idx="1">
                  <c:v>2024</c:v>
                </c:pt>
                <c:pt idx="2">
                  <c:v>2025</c:v>
                </c:pt>
              </c:numCache>
            </c:numRef>
          </c:cat>
          <c:val>
            <c:numRef>
              <c:f>Sayfa1!$C$2:$C$5</c:f>
              <c:numCache>
                <c:formatCode>General</c:formatCode>
                <c:ptCount val="4"/>
                <c:pt idx="0">
                  <c:v>470</c:v>
                </c:pt>
                <c:pt idx="1">
                  <c:v>591</c:v>
                </c:pt>
                <c:pt idx="2">
                  <c:v>647</c:v>
                </c:pt>
              </c:numCache>
            </c:numRef>
          </c:val>
          <c:extLst>
            <c:ext xmlns:c16="http://schemas.microsoft.com/office/drawing/2014/chart" uri="{C3380CC4-5D6E-409C-BE32-E72D297353CC}">
              <c16:uniqueId val="{00000001-FE1B-45E3-A937-039CEF7CA5FB}"/>
            </c:ext>
          </c:extLst>
        </c:ser>
        <c:ser>
          <c:idx val="2"/>
          <c:order val="2"/>
          <c:tx>
            <c:strRef>
              <c:f>Sayfa1!$D$1</c:f>
              <c:strCache>
                <c:ptCount val="1"/>
                <c:pt idx="0">
                  <c:v>Sütun1</c:v>
                </c:pt>
              </c:strCache>
            </c:strRef>
          </c:tx>
          <c:spPr>
            <a:solidFill>
              <a:schemeClr val="accent3"/>
            </a:solidFill>
            <a:ln>
              <a:noFill/>
            </a:ln>
            <a:effectLst/>
          </c:spPr>
          <c:invertIfNegative val="0"/>
          <c:cat>
            <c:numRef>
              <c:f>Sayfa1!$A$2:$A$5</c:f>
              <c:numCache>
                <c:formatCode>General</c:formatCode>
                <c:ptCount val="4"/>
                <c:pt idx="0">
                  <c:v>2023</c:v>
                </c:pt>
                <c:pt idx="1">
                  <c:v>2024</c:v>
                </c:pt>
                <c:pt idx="2">
                  <c:v>2025</c:v>
                </c:pt>
              </c:numCache>
            </c:numRef>
          </c:cat>
          <c:val>
            <c:numRef>
              <c:f>Sayfa1!$D$2:$D$5</c:f>
              <c:numCache>
                <c:formatCode>General</c:formatCode>
                <c:ptCount val="4"/>
              </c:numCache>
            </c:numRef>
          </c:val>
          <c:extLst>
            <c:ext xmlns:c16="http://schemas.microsoft.com/office/drawing/2014/chart" uri="{C3380CC4-5D6E-409C-BE32-E72D297353CC}">
              <c16:uniqueId val="{00000002-FE1B-45E3-A937-039CEF7CA5FB}"/>
            </c:ext>
          </c:extLst>
        </c:ser>
        <c:dLbls>
          <c:showLegendKey val="0"/>
          <c:showVal val="0"/>
          <c:showCatName val="0"/>
          <c:showSerName val="0"/>
          <c:showPercent val="0"/>
          <c:showBubbleSize val="0"/>
        </c:dLbls>
        <c:gapWidth val="219"/>
        <c:overlap val="-27"/>
        <c:axId val="2141866464"/>
        <c:axId val="2141860224"/>
      </c:barChart>
      <c:catAx>
        <c:axId val="214186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141860224"/>
        <c:crosses val="autoZero"/>
        <c:auto val="1"/>
        <c:lblAlgn val="ctr"/>
        <c:lblOffset val="100"/>
        <c:noMultiLvlLbl val="0"/>
      </c:catAx>
      <c:valAx>
        <c:axId val="214186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141866464"/>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LOJMAN KULLANAN- KULLANMAYAN</a:t>
            </a:r>
            <a:r>
              <a:rPr lang="tr-TR" baseline="0" dirty="0"/>
              <a:t> PERSONEL ORANI</a:t>
            </a:r>
            <a:endParaRPr lang="tr-T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LOJMAN KULLANAN</c:v>
                </c:pt>
              </c:strCache>
            </c:strRef>
          </c:tx>
          <c:spPr>
            <a:solidFill>
              <a:schemeClr val="accent1"/>
            </a:solidFill>
            <a:ln>
              <a:noFill/>
            </a:ln>
            <a:effectLst/>
          </c:spPr>
          <c:invertIfNegative val="0"/>
          <c:cat>
            <c:numRef>
              <c:f>Sayfa1!$A$2:$A$5</c:f>
              <c:numCache>
                <c:formatCode>General</c:formatCode>
                <c:ptCount val="4"/>
                <c:pt idx="0">
                  <c:v>2023</c:v>
                </c:pt>
                <c:pt idx="1">
                  <c:v>2024</c:v>
                </c:pt>
                <c:pt idx="2">
                  <c:v>2025</c:v>
                </c:pt>
              </c:numCache>
            </c:numRef>
          </c:cat>
          <c:val>
            <c:numRef>
              <c:f>Sayfa1!$B$2:$B$5</c:f>
              <c:numCache>
                <c:formatCode>General</c:formatCode>
                <c:ptCount val="4"/>
                <c:pt idx="0">
                  <c:v>265</c:v>
                </c:pt>
                <c:pt idx="1">
                  <c:v>411</c:v>
                </c:pt>
                <c:pt idx="2">
                  <c:v>278</c:v>
                </c:pt>
              </c:numCache>
            </c:numRef>
          </c:val>
          <c:extLst>
            <c:ext xmlns:c16="http://schemas.microsoft.com/office/drawing/2014/chart" uri="{C3380CC4-5D6E-409C-BE32-E72D297353CC}">
              <c16:uniqueId val="{00000000-E655-4701-B57B-79F52DDF0C7F}"/>
            </c:ext>
          </c:extLst>
        </c:ser>
        <c:ser>
          <c:idx val="1"/>
          <c:order val="1"/>
          <c:tx>
            <c:strRef>
              <c:f>Sayfa1!$C$1</c:f>
              <c:strCache>
                <c:ptCount val="1"/>
                <c:pt idx="0">
                  <c:v>LOJMAN KULLANMAYAN</c:v>
                </c:pt>
              </c:strCache>
            </c:strRef>
          </c:tx>
          <c:spPr>
            <a:solidFill>
              <a:schemeClr val="accent2"/>
            </a:solidFill>
            <a:ln>
              <a:noFill/>
            </a:ln>
            <a:effectLst/>
          </c:spPr>
          <c:invertIfNegative val="0"/>
          <c:cat>
            <c:numRef>
              <c:f>Sayfa1!$A$2:$A$5</c:f>
              <c:numCache>
                <c:formatCode>General</c:formatCode>
                <c:ptCount val="4"/>
                <c:pt idx="0">
                  <c:v>2023</c:v>
                </c:pt>
                <c:pt idx="1">
                  <c:v>2024</c:v>
                </c:pt>
                <c:pt idx="2">
                  <c:v>2025</c:v>
                </c:pt>
              </c:numCache>
            </c:numRef>
          </c:cat>
          <c:val>
            <c:numRef>
              <c:f>Sayfa1!$C$2:$C$5</c:f>
              <c:numCache>
                <c:formatCode>General</c:formatCode>
                <c:ptCount val="4"/>
                <c:pt idx="0">
                  <c:v>327</c:v>
                </c:pt>
                <c:pt idx="1">
                  <c:v>367</c:v>
                </c:pt>
                <c:pt idx="2">
                  <c:v>537</c:v>
                </c:pt>
              </c:numCache>
            </c:numRef>
          </c:val>
          <c:extLst>
            <c:ext xmlns:c16="http://schemas.microsoft.com/office/drawing/2014/chart" uri="{C3380CC4-5D6E-409C-BE32-E72D297353CC}">
              <c16:uniqueId val="{00000001-E655-4701-B57B-79F52DDF0C7F}"/>
            </c:ext>
          </c:extLst>
        </c:ser>
        <c:dLbls>
          <c:showLegendKey val="0"/>
          <c:showVal val="0"/>
          <c:showCatName val="0"/>
          <c:showSerName val="0"/>
          <c:showPercent val="0"/>
          <c:showBubbleSize val="0"/>
        </c:dLbls>
        <c:gapWidth val="219"/>
        <c:overlap val="-27"/>
        <c:axId val="319365088"/>
        <c:axId val="319350688"/>
      </c:barChart>
      <c:catAx>
        <c:axId val="31936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19350688"/>
        <c:crosses val="autoZero"/>
        <c:auto val="1"/>
        <c:lblAlgn val="ctr"/>
        <c:lblOffset val="100"/>
        <c:noMultiLvlLbl val="0"/>
      </c:catAx>
      <c:valAx>
        <c:axId val="31935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19365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F445A-3279-4A6C-9A67-7F8900E44654}" type="datetimeFigureOut">
              <a:rPr lang="tr-TR" smtClean="0"/>
              <a:t>11.07.2026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620A7-CAA4-466A-90BC-BC37C53E145E}" type="slidenum">
              <a:rPr lang="tr-TR" smtClean="0"/>
              <a:t>‹#›</a:t>
            </a:fld>
            <a:endParaRPr lang="tr-TR"/>
          </a:p>
        </p:txBody>
      </p:sp>
    </p:spTree>
    <p:extLst>
      <p:ext uri="{BB962C8B-B14F-4D97-AF65-F5344CB8AC3E}">
        <p14:creationId xmlns:p14="http://schemas.microsoft.com/office/powerpoint/2010/main" val="111946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1F620A7-CAA4-466A-90BC-BC37C53E145E}" type="slidenum">
              <a:rPr lang="tr-TR" smtClean="0"/>
              <a:t>1</a:t>
            </a:fld>
            <a:endParaRPr lang="tr-TR"/>
          </a:p>
        </p:txBody>
      </p:sp>
    </p:spTree>
    <p:extLst>
      <p:ext uri="{BB962C8B-B14F-4D97-AF65-F5344CB8AC3E}">
        <p14:creationId xmlns:p14="http://schemas.microsoft.com/office/powerpoint/2010/main" val="191179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D4B08F8-DE73-4758-B570-55919D661731}" type="datetimeFigureOut">
              <a:rPr lang="tr-TR" smtClean="0"/>
              <a:t>11.07.2026</a:t>
            </a:fld>
            <a:endParaRPr lang="tr-T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DE140DA-6E34-4EBD-8FF5-CC20B729F6E1}" type="slidenum">
              <a:rPr lang="tr-TR" smtClean="0"/>
              <a:t>‹#›</a:t>
            </a:fld>
            <a:endParaRPr lang="tr-T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467117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D4B08F8-DE73-4758-B570-55919D661731}" type="datetimeFigureOut">
              <a:rPr lang="tr-TR" smtClean="0"/>
              <a:t>11.07.2026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191466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D4B08F8-DE73-4758-B570-55919D661731}" type="datetimeFigureOut">
              <a:rPr lang="tr-TR" smtClean="0"/>
              <a:t>11.07.2026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2047656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D4B08F8-DE73-4758-B570-55919D661731}" type="datetimeFigureOut">
              <a:rPr lang="tr-TR" smtClean="0"/>
              <a:t>11.07.2026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34384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D4B08F8-DE73-4758-B570-55919D661731}" type="datetimeFigureOut">
              <a:rPr lang="tr-TR" smtClean="0"/>
              <a:t>11.07.2026</a:t>
            </a:fld>
            <a:endParaRPr lang="tr-T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DE140DA-6E34-4EBD-8FF5-CC20B729F6E1}" type="slidenum">
              <a:rPr lang="tr-TR" smtClean="0"/>
              <a:t>‹#›</a:t>
            </a:fld>
            <a:endParaRPr lang="tr-T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8847709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D4B08F8-DE73-4758-B570-55919D661731}" type="datetimeFigureOut">
              <a:rPr lang="tr-TR" smtClean="0"/>
              <a:t>11.07.2026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4652239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D4B08F8-DE73-4758-B570-55919D661731}" type="datetimeFigureOut">
              <a:rPr lang="tr-TR" smtClean="0"/>
              <a:t>11.07.2026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63318890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D4B08F8-DE73-4758-B570-55919D661731}" type="datetimeFigureOut">
              <a:rPr lang="tr-TR" smtClean="0"/>
              <a:t>11.07.2026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380436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B08F8-DE73-4758-B570-55919D661731}" type="datetimeFigureOut">
              <a:rPr lang="tr-TR" smtClean="0"/>
              <a:t>11.07.2026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DE140DA-6E34-4EBD-8FF5-CC20B729F6E1}" type="slidenum">
              <a:rPr lang="tr-TR" smtClean="0"/>
              <a:t>‹#›</a:t>
            </a:fld>
            <a:endParaRPr lang="tr-TR"/>
          </a:p>
        </p:txBody>
      </p:sp>
    </p:spTree>
    <p:extLst>
      <p:ext uri="{BB962C8B-B14F-4D97-AF65-F5344CB8AC3E}">
        <p14:creationId xmlns:p14="http://schemas.microsoft.com/office/powerpoint/2010/main" val="25093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D4B08F8-DE73-4758-B570-55919D661731}" type="datetimeFigureOut">
              <a:rPr lang="tr-TR" smtClean="0"/>
              <a:t>11.07.2026</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DE140DA-6E34-4EBD-8FF5-CC20B729F6E1}"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292998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D4B08F8-DE73-4758-B570-55919D661731}" type="datetimeFigureOut">
              <a:rPr lang="tr-TR" smtClean="0"/>
              <a:t>11.07.2026</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DE140DA-6E34-4EBD-8FF5-CC20B729F6E1}"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964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Vert">
          <a:fgClr>
            <a:schemeClr val="bg2"/>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D4B08F8-DE73-4758-B570-55919D661731}" type="datetimeFigureOut">
              <a:rPr lang="tr-TR" smtClean="0"/>
              <a:t>11.07.2026</a:t>
            </a:fld>
            <a:endParaRPr lang="tr-T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DE140DA-6E34-4EBD-8FF5-CC20B729F6E1}" type="slidenum">
              <a:rPr lang="tr-TR" smtClean="0"/>
              <a:t>‹#›</a:t>
            </a:fld>
            <a:endParaRPr lang="tr-T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858864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otatkds.cevre.gov.tr/"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E44CE2CD-4D91-014B-E482-BDE7AD651E22}"/>
              </a:ext>
            </a:extLst>
          </p:cNvPr>
          <p:cNvSpPr txBox="1"/>
          <p:nvPr/>
        </p:nvSpPr>
        <p:spPr>
          <a:xfrm>
            <a:off x="1197353" y="183159"/>
            <a:ext cx="10173812" cy="1323439"/>
          </a:xfrm>
          <a:prstGeom prst="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tr-TR" sz="4000" b="1" dirty="0">
                <a:effectLst>
                  <a:outerShdw blurRad="38100" dist="38100" dir="2700000" algn="tl">
                    <a:srgbClr val="000000">
                      <a:alpha val="43137"/>
                    </a:srgbClr>
                  </a:outerShdw>
                </a:effectLst>
              </a:rPr>
              <a:t> </a:t>
            </a:r>
            <a:r>
              <a:rPr lang="tr-TR" sz="4000" b="1" spc="50" dirty="0">
                <a:ln w="0"/>
                <a:solidFill>
                  <a:schemeClr val="tx1"/>
                </a:solidFill>
                <a:effectLst>
                  <a:outerShdw blurRad="38100" dist="38100" dir="2700000" algn="tl">
                    <a:srgbClr val="000000">
                      <a:alpha val="43137"/>
                    </a:srgbClr>
                  </a:outerShdw>
                </a:effectLst>
              </a:rPr>
              <a:t>GOLDEN LOTUS HOTEL</a:t>
            </a:r>
          </a:p>
          <a:p>
            <a:pPr algn="ctr"/>
            <a:r>
              <a:rPr lang="tr-TR" sz="4000" b="1" spc="50" dirty="0">
                <a:ln w="0"/>
                <a:solidFill>
                  <a:schemeClr val="tx1"/>
                </a:solidFill>
                <a:effectLst>
                  <a:outerShdw blurRad="38100" dist="38100" dir="2700000" algn="tl">
                    <a:srgbClr val="000000">
                      <a:alpha val="43137"/>
                    </a:srgbClr>
                  </a:outerShdw>
                </a:effectLst>
              </a:rPr>
              <a:t>SÜRDÜRÜLEBİLİRLİK RAPORU/2025</a:t>
            </a:r>
          </a:p>
        </p:txBody>
      </p:sp>
      <p:pic>
        <p:nvPicPr>
          <p:cNvPr id="3" name="Resim 2">
            <a:extLst>
              <a:ext uri="{FF2B5EF4-FFF2-40B4-BE49-F238E27FC236}">
                <a16:creationId xmlns:a16="http://schemas.microsoft.com/office/drawing/2014/main" id="{0A15E063-7C39-530E-7F37-11854B822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117" y="1818326"/>
            <a:ext cx="9126071" cy="37950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Resim 3">
            <a:extLst>
              <a:ext uri="{FF2B5EF4-FFF2-40B4-BE49-F238E27FC236}">
                <a16:creationId xmlns:a16="http://schemas.microsoft.com/office/drawing/2014/main" id="{34AD6084-3C32-DC28-D211-DE49ECB38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7708" y="5874622"/>
            <a:ext cx="2092960" cy="800219"/>
          </a:xfrm>
          <a:prstGeom prst="rect">
            <a:avLst/>
          </a:prstGeom>
        </p:spPr>
      </p:pic>
    </p:spTree>
    <p:extLst>
      <p:ext uri="{BB962C8B-B14F-4D97-AF65-F5344CB8AC3E}">
        <p14:creationId xmlns:p14="http://schemas.microsoft.com/office/powerpoint/2010/main" val="86891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460786" y="5755341"/>
            <a:ext cx="11587779" cy="369332"/>
          </a:xfrm>
          <a:prstGeom prst="rect">
            <a:avLst/>
          </a:prstGeom>
        </p:spPr>
        <p:txBody>
          <a:bodyPr wrap="square">
            <a:spAutoFit/>
          </a:bodyPr>
          <a:lstStyle/>
          <a:p>
            <a:pPr algn="ctr"/>
            <a:r>
              <a:rPr lang="tr-TR" dirty="0">
                <a:latin typeface="Tahoma" panose="020B0604030504040204" pitchFamily="34" charset="0"/>
                <a:ea typeface="Tahoma" panose="020B0604030504040204" pitchFamily="34" charset="0"/>
                <a:cs typeface="Tahoma" panose="020B0604030504040204" pitchFamily="34" charset="0"/>
              </a:rPr>
              <a:t>Engelli misafirlerimiz için genel alanlarda daha rahat hareket edebilmeleri için imkanlarımız mevcuttur.</a:t>
            </a:r>
          </a:p>
        </p:txBody>
      </p:sp>
      <p:pic>
        <p:nvPicPr>
          <p:cNvPr id="4" name="Resim 3">
            <a:extLst>
              <a:ext uri="{FF2B5EF4-FFF2-40B4-BE49-F238E27FC236}">
                <a16:creationId xmlns:a16="http://schemas.microsoft.com/office/drawing/2014/main" id="{C534E079-F335-CE06-912C-C9F6FAF7B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5" name="Dikdörtgen 4">
            <a:extLst>
              <a:ext uri="{FF2B5EF4-FFF2-40B4-BE49-F238E27FC236}">
                <a16:creationId xmlns:a16="http://schemas.microsoft.com/office/drawing/2014/main" id="{E58BAEC7-93A3-FA37-0321-1E62217101CB}"/>
              </a:ext>
            </a:extLst>
          </p:cNvPr>
          <p:cNvSpPr/>
          <p:nvPr/>
        </p:nvSpPr>
        <p:spPr>
          <a:xfrm>
            <a:off x="3431391" y="1114196"/>
            <a:ext cx="2429000" cy="418651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3B318206-E281-9243-BD83-467592D8BACB}"/>
              </a:ext>
            </a:extLst>
          </p:cNvPr>
          <p:cNvSpPr/>
          <p:nvPr/>
        </p:nvSpPr>
        <p:spPr>
          <a:xfrm>
            <a:off x="6096000" y="1102651"/>
            <a:ext cx="2429000" cy="418651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2EF454EA-D3E6-388A-E7FC-A233DEDC8E0A}"/>
              </a:ext>
            </a:extLst>
          </p:cNvPr>
          <p:cNvSpPr/>
          <p:nvPr/>
        </p:nvSpPr>
        <p:spPr>
          <a:xfrm>
            <a:off x="766782" y="1102655"/>
            <a:ext cx="2429000" cy="418651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8FED0E25-6A10-D838-04EC-C307A2F0376F}"/>
              </a:ext>
            </a:extLst>
          </p:cNvPr>
          <p:cNvSpPr/>
          <p:nvPr/>
        </p:nvSpPr>
        <p:spPr>
          <a:xfrm>
            <a:off x="8996218" y="1102652"/>
            <a:ext cx="2429000" cy="418651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4068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05223" y="1322939"/>
            <a:ext cx="6581098" cy="1030311"/>
          </a:xfrm>
        </p:spPr>
        <p:txBody>
          <a:bodyPr>
            <a:normAutofit fontScale="90000"/>
          </a:bodyPr>
          <a:lstStyle/>
          <a:p>
            <a: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Kalite ve Gıda Güvenliği Politikamız</a:t>
            </a:r>
            <a:br>
              <a:rPr lang="tr-TR" dirty="0">
                <a:solidFill>
                  <a:schemeClr val="accent2">
                    <a:lumMod val="75000"/>
                  </a:schemeClr>
                </a:solidFill>
              </a:rPr>
            </a:br>
            <a:endParaRPr lang="tr-TR" dirty="0">
              <a:solidFill>
                <a:schemeClr val="accent2">
                  <a:lumMod val="75000"/>
                </a:schemeClr>
              </a:solidFill>
            </a:endParaRPr>
          </a:p>
        </p:txBody>
      </p:sp>
      <p:sp>
        <p:nvSpPr>
          <p:cNvPr id="3" name="İçerik Yer Tutucusu 2"/>
          <p:cNvSpPr>
            <a:spLocks noGrp="1"/>
          </p:cNvSpPr>
          <p:nvPr>
            <p:ph idx="1"/>
          </p:nvPr>
        </p:nvSpPr>
        <p:spPr>
          <a:xfrm>
            <a:off x="796768" y="1730517"/>
            <a:ext cx="11198008" cy="4662153"/>
          </a:xfrm>
        </p:spPr>
        <p:txBody>
          <a:bodyPr>
            <a:normAutofit fontScale="25000" lnSpcReduction="20000"/>
          </a:bodyPr>
          <a:lstStyle/>
          <a:p>
            <a:pPr marL="0" indent="0">
              <a:buNone/>
            </a:pPr>
            <a:endParaRPr lang="tr-TR" dirty="0"/>
          </a:p>
          <a:p>
            <a:pPr marL="0" indent="0" algn="just">
              <a:buNone/>
            </a:pPr>
            <a:r>
              <a:rPr lang="tr-TR" sz="7200" dirty="0">
                <a:latin typeface="Tahoma" panose="020B0604030504040204" pitchFamily="34" charset="0"/>
                <a:ea typeface="Tahoma" panose="020B0604030504040204" pitchFamily="34" charset="0"/>
                <a:cs typeface="Tahoma" panose="020B0604030504040204" pitchFamily="34" charset="0"/>
              </a:rPr>
              <a:t>Golden Lotus Hotel olarak kaliteyi her zaman ön planda tutarak, misafirlerimizin ve çalışanlarımızın sağlığını; kaliteli üretim ve hizmet ile güvence altına alıp sistemin devamlılığının sağlanması için sürekli iyileştirme çalışmaları yapmaktayız. Turizmde köklü kuruluş olmanın verdiği bilinç ve sorumluluk ile ulusal ve uluslararası yasal mevzuat ve düzenlemeleri temel alan kalite ve gıda güvenliği politikamız şu ilkelere dayanmaktadır.</a:t>
            </a:r>
          </a:p>
          <a:p>
            <a:pPr algn="just">
              <a:buFont typeface="Wingdings" panose="05000000000000000000" pitchFamily="2" charset="2"/>
              <a:buChar char="§"/>
            </a:pPr>
            <a:r>
              <a:rPr lang="tr-TR" sz="7200" dirty="0">
                <a:latin typeface="Tahoma" panose="020B0604030504040204" pitchFamily="34" charset="0"/>
                <a:ea typeface="Tahoma" panose="020B0604030504040204" pitchFamily="34" charset="0"/>
                <a:cs typeface="Tahoma" panose="020B0604030504040204" pitchFamily="34" charset="0"/>
              </a:rPr>
              <a:t>Kalite hedeflerimizi en üst düzeyde misafir memnuniyeti sağlayacak şekilde belirleyip bu hedeflere ulaşmak için takım ruhu içerisinde gerekli tüm çalışmaları gerçekleştirmek.</a:t>
            </a:r>
          </a:p>
          <a:p>
            <a:pPr algn="just">
              <a:buFont typeface="Wingdings" panose="05000000000000000000" pitchFamily="2" charset="2"/>
              <a:buChar char="§"/>
            </a:pPr>
            <a:r>
              <a:rPr lang="tr-TR" sz="7200" dirty="0">
                <a:latin typeface="Tahoma" panose="020B0604030504040204" pitchFamily="34" charset="0"/>
                <a:ea typeface="Tahoma" panose="020B0604030504040204" pitchFamily="34" charset="0"/>
                <a:cs typeface="Tahoma" panose="020B0604030504040204" pitchFamily="34" charset="0"/>
              </a:rPr>
              <a:t>Personel bilgi ve beceri düzeylerinin arttırılması için sürekli eğitim faaliyetlerinde bulunmak.</a:t>
            </a:r>
          </a:p>
          <a:p>
            <a:pPr algn="just">
              <a:buFont typeface="Wingdings" panose="05000000000000000000" pitchFamily="2" charset="2"/>
              <a:buChar char="§"/>
            </a:pPr>
            <a:r>
              <a:rPr lang="tr-TR" sz="7200" dirty="0">
                <a:latin typeface="Tahoma" panose="020B0604030504040204" pitchFamily="34" charset="0"/>
                <a:ea typeface="Tahoma" panose="020B0604030504040204" pitchFamily="34" charset="0"/>
                <a:cs typeface="Tahoma" panose="020B0604030504040204" pitchFamily="34" charset="0"/>
              </a:rPr>
              <a:t>Teknolojik gelişmeleri takip etmek suretiyle işletme verimliliğini sürekli arttırmak. </a:t>
            </a:r>
          </a:p>
          <a:p>
            <a:pPr algn="just">
              <a:buFont typeface="Wingdings" panose="05000000000000000000" pitchFamily="2" charset="2"/>
              <a:buChar char="§"/>
            </a:pPr>
            <a:r>
              <a:rPr lang="tr-TR" sz="7200" dirty="0">
                <a:latin typeface="Tahoma" panose="020B0604030504040204" pitchFamily="34" charset="0"/>
                <a:ea typeface="Tahoma" panose="020B0604030504040204" pitchFamily="34" charset="0"/>
                <a:cs typeface="Tahoma" panose="020B0604030504040204" pitchFamily="34" charset="0"/>
              </a:rPr>
              <a:t>Tüm kaynaklarımızın değerini kavrayarak bunların israfını engellemek.</a:t>
            </a:r>
          </a:p>
          <a:p>
            <a:pPr algn="just">
              <a:buFont typeface="Wingdings" panose="05000000000000000000" pitchFamily="2" charset="2"/>
              <a:buChar char="§"/>
            </a:pPr>
            <a:r>
              <a:rPr lang="tr-TR" sz="7200" dirty="0">
                <a:latin typeface="Tahoma" panose="020B0604030504040204" pitchFamily="34" charset="0"/>
                <a:ea typeface="Tahoma" panose="020B0604030504040204" pitchFamily="34" charset="0"/>
                <a:cs typeface="Tahoma" panose="020B0604030504040204" pitchFamily="34" charset="0"/>
              </a:rPr>
              <a:t>Tanımlanmış ve ölçülebilir kalite kriterlerine uygun; fiziksel, kimyasal veya mikrobiyolojik açıdan herhangi bir bulaşma olmamış, insan sağlığını tehlikeye sokmayacak, sağlıklı, lezzetli misafir talep ve beklentilerine uygun ürünlerin misafire sunulmasını sağlamak.</a:t>
            </a:r>
          </a:p>
          <a:p>
            <a:pPr algn="just">
              <a:buFont typeface="Wingdings" panose="05000000000000000000" pitchFamily="2" charset="2"/>
              <a:buChar char="§"/>
            </a:pPr>
            <a:r>
              <a:rPr lang="tr-TR" sz="7200" dirty="0">
                <a:latin typeface="Tahoma" panose="020B0604030504040204" pitchFamily="34" charset="0"/>
                <a:ea typeface="Tahoma" panose="020B0604030504040204" pitchFamily="34" charset="0"/>
                <a:cs typeface="Tahoma" panose="020B0604030504040204" pitchFamily="34" charset="0"/>
              </a:rPr>
              <a:t>Gıda güvenliği ile ilgili konularda, gıda zincirinde yer alan tedarikçi, misafir ve ilgili birimler ile etkin bir iletişim kurmak ve sürdürülmesini sağlamak. </a:t>
            </a:r>
          </a:p>
        </p:txBody>
      </p:sp>
      <p:pic>
        <p:nvPicPr>
          <p:cNvPr id="5" name="Resim 4">
            <a:extLst>
              <a:ext uri="{FF2B5EF4-FFF2-40B4-BE49-F238E27FC236}">
                <a16:creationId xmlns:a16="http://schemas.microsoft.com/office/drawing/2014/main" id="{6ED5C6F9-F48D-4192-2826-2B9A9AB30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2946417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882979" y="943655"/>
            <a:ext cx="5287916" cy="781095"/>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Çevre ve Enerji Politikamız</a:t>
            </a:r>
            <a:endParaRPr lang="tr-TR" sz="2500" dirty="0">
              <a:solidFill>
                <a:schemeClr val="accent2">
                  <a:lumMod val="75000"/>
                </a:schemeClr>
              </a:solidFill>
            </a:endParaRPr>
          </a:p>
        </p:txBody>
      </p:sp>
      <p:sp>
        <p:nvSpPr>
          <p:cNvPr id="3" name="İçerik Yer Tutucusu 2"/>
          <p:cNvSpPr>
            <a:spLocks noGrp="1"/>
          </p:cNvSpPr>
          <p:nvPr>
            <p:ph idx="1"/>
          </p:nvPr>
        </p:nvSpPr>
        <p:spPr>
          <a:xfrm>
            <a:off x="781191" y="1430090"/>
            <a:ext cx="11240479" cy="5178980"/>
          </a:xfrm>
        </p:spPr>
        <p:txBody>
          <a:bodyPr>
            <a:normAutofit/>
          </a:bodyPr>
          <a:lstStyle/>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     Golden Lotus Hotel olarak ç</a:t>
            </a:r>
            <a:r>
              <a:rPr lang="tr-TR" dirty="0"/>
              <a:t>evreye duyarlı hizmet verebilmek için, insan ve doğa arasında denge sağlamak ön koşuluyla, yatırım kararları alırken çevre açısından oluşabilecek olumsuz etkiler konusunda tedbirli ve dikkatli davranmaktayız. Bu hususta önceliklerimiz,</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Enerji ve doğal kaynaklarımızı verimli kullanmak, geri dönüşüm ve geri kazanımı arttırmak.</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Tasarım aşamasından itibaren bütün süreçlerimizi oluştururken enerji verimliliği sağlayan ve çevre dostu olan teknolojileri dikkate almak.</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İklim değişikliğine olumlu etki yapacak enerji verimliliği projeleri geliştirmek ve uygulamak.</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Enerji verimliliği sağlayan ürünleri, hizmetleri ve teknolojileri satın almak. Performansı yüksek tasarımları desteklemek.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Faaliyetlerimizin olumsuz çevre etkilerini azaltmak veya ortadan kaldırmak için gerekli önlemleri almak.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Tüm faaliyetlerimiz kapsamında sürdürülebilir turizmi destekleyecek projeleri geliştirmek ve uygulamak.</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Hizmetlerimizden kaynaklanan CO₂ emisyonlarını azaltmak.</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Belirlenen amaç ve hedeflerimizi periyodik olarak gözden geçirmek. Bu amaç ve hedefler için gerekli kaynakları oluşturmak. </a:t>
            </a:r>
          </a:p>
          <a:p>
            <a:endParaRPr lang="tr-TR" sz="1800" dirty="0"/>
          </a:p>
        </p:txBody>
      </p:sp>
      <p:pic>
        <p:nvPicPr>
          <p:cNvPr id="5" name="Resim 4">
            <a:extLst>
              <a:ext uri="{FF2B5EF4-FFF2-40B4-BE49-F238E27FC236}">
                <a16:creationId xmlns:a16="http://schemas.microsoft.com/office/drawing/2014/main" id="{68D536CC-6662-A8A2-B4DC-F3E17B5A0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200825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903532" y="1254846"/>
            <a:ext cx="2759200" cy="601229"/>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Atık Yönetimi</a:t>
            </a:r>
          </a:p>
        </p:txBody>
      </p:sp>
      <p:sp>
        <p:nvSpPr>
          <p:cNvPr id="3" name="Dikdörtgen 2"/>
          <p:cNvSpPr/>
          <p:nvPr/>
        </p:nvSpPr>
        <p:spPr>
          <a:xfrm>
            <a:off x="634241" y="1793322"/>
            <a:ext cx="11387430" cy="1754326"/>
          </a:xfrm>
          <a:prstGeom prst="rect">
            <a:avLst/>
          </a:prstGeom>
        </p:spPr>
        <p:txBody>
          <a:bodyPr wrap="square">
            <a:spAutoFit/>
          </a:bodyPr>
          <a:lstStyle/>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Golden Lotus Hotel olarak, doğal kaynak kullanımının azaltılmasına yardımcı olmak amacıyla tesisimizdeki atıkları kaynağında ayrıştırıp Çevre Şehircilik ve İklim Değişikliği Bakanlığı ile birlikte çalışarak Sıfır Atık Projesi’ne katkı sağlamaktayız. </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Yeşil </a:t>
            </a:r>
            <a:r>
              <a:rPr lang="tr-TR" dirty="0" err="1">
                <a:latin typeface="Tahoma" panose="020B0604030504040204" pitchFamily="34" charset="0"/>
                <a:ea typeface="Tahoma" panose="020B0604030504040204" pitchFamily="34" charset="0"/>
                <a:cs typeface="Tahoma" panose="020B0604030504040204" pitchFamily="34" charset="0"/>
              </a:rPr>
              <a:t>Satınalma</a:t>
            </a:r>
            <a:r>
              <a:rPr lang="tr-TR" dirty="0">
                <a:latin typeface="Tahoma" panose="020B0604030504040204" pitchFamily="34" charset="0"/>
                <a:ea typeface="Tahoma" panose="020B0604030504040204" pitchFamily="34" charset="0"/>
                <a:cs typeface="Tahoma" panose="020B0604030504040204" pitchFamily="34" charset="0"/>
              </a:rPr>
              <a:t> politikamız doğrultusunda küçük ambalajlı ürünler yerine ambalaj miktarını azaltmak için büyük paketli muadil ürünler tercih etmekteyiz.</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Kağıt tüketimini azaltmak için dijital ortam üzerinden (</a:t>
            </a:r>
            <a:r>
              <a:rPr lang="tr-TR" dirty="0" err="1">
                <a:latin typeface="Tahoma" panose="020B0604030504040204" pitchFamily="34" charset="0"/>
                <a:ea typeface="Tahoma" panose="020B0604030504040204" pitchFamily="34" charset="0"/>
                <a:cs typeface="Tahoma" panose="020B0604030504040204" pitchFamily="34" charset="0"/>
              </a:rPr>
              <a:t>İnfo</a:t>
            </a:r>
            <a:r>
              <a:rPr lang="tr-TR" dirty="0">
                <a:latin typeface="Tahoma" panose="020B0604030504040204" pitchFamily="34" charset="0"/>
                <a:ea typeface="Tahoma" panose="020B0604030504040204" pitchFamily="34" charset="0"/>
                <a:cs typeface="Tahoma" panose="020B0604030504040204" pitchFamily="34" charset="0"/>
              </a:rPr>
              <a:t> Kanalı ve QR Kod) bilgilendirmeler yapılmaktadır. </a:t>
            </a:r>
          </a:p>
        </p:txBody>
      </p:sp>
      <p:sp>
        <p:nvSpPr>
          <p:cNvPr id="4" name="Dikdörtgen 3"/>
          <p:cNvSpPr/>
          <p:nvPr/>
        </p:nvSpPr>
        <p:spPr>
          <a:xfrm>
            <a:off x="875689" y="3886726"/>
            <a:ext cx="11145982" cy="1692771"/>
          </a:xfrm>
          <a:prstGeom prst="rect">
            <a:avLst/>
          </a:prstGeom>
        </p:spPr>
        <p:txBody>
          <a:bodyPr wrap="square">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a:p>
            <a:endPar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Çöp torbalarımızın %15’ sini </a:t>
            </a:r>
            <a:r>
              <a:rPr lang="tr-TR" dirty="0" err="1">
                <a:solidFill>
                  <a:srgbClr val="000000"/>
                </a:solidFill>
                <a:latin typeface="Tahoma" panose="020B0604030504040204" pitchFamily="34" charset="0"/>
                <a:ea typeface="Tahoma" panose="020B0604030504040204" pitchFamily="34" charset="0"/>
                <a:cs typeface="Tahoma" panose="020B0604030504040204" pitchFamily="34" charset="0"/>
              </a:rPr>
              <a:t>biyobozunur</a:t>
            </a: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 çöp torbası olarak değiştirmek.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Pipet kaynaklı atığın azaltılması için plastik pipetlerin %50’ sini buğday pipetle değiştirmek.</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Personel bilinçlendirme çalışmalarına devam edilmesi, dış kaynaklı eğitimler alınması.</a:t>
            </a:r>
          </a:p>
        </p:txBody>
      </p:sp>
      <p:pic>
        <p:nvPicPr>
          <p:cNvPr id="6" name="Resim 5">
            <a:extLst>
              <a:ext uri="{FF2B5EF4-FFF2-40B4-BE49-F238E27FC236}">
                <a16:creationId xmlns:a16="http://schemas.microsoft.com/office/drawing/2014/main" id="{11D847E4-1A09-6713-4F40-EE96A29E5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5" name="Metin kutusu 4">
            <a:extLst>
              <a:ext uri="{FF2B5EF4-FFF2-40B4-BE49-F238E27FC236}">
                <a16:creationId xmlns:a16="http://schemas.microsoft.com/office/drawing/2014/main" id="{AEB27E31-6073-94EF-931E-02D7F5F3B5DC}"/>
              </a:ext>
            </a:extLst>
          </p:cNvPr>
          <p:cNvSpPr txBox="1"/>
          <p:nvPr/>
        </p:nvSpPr>
        <p:spPr>
          <a:xfrm>
            <a:off x="3343835" y="4086124"/>
            <a:ext cx="6562165" cy="477054"/>
          </a:xfrm>
          <a:prstGeom prst="rect">
            <a:avLst/>
          </a:prstGeom>
          <a:noFill/>
        </p:spPr>
        <p:txBody>
          <a:bodyPr wrap="square" rtlCol="0">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Atık Yönetimi ve Azaltımı Hedeflerimiz</a:t>
            </a:r>
            <a:endParaRPr lang="tr-TR" sz="2500" dirty="0"/>
          </a:p>
        </p:txBody>
      </p:sp>
    </p:spTree>
    <p:extLst>
      <p:ext uri="{BB962C8B-B14F-4D97-AF65-F5344CB8AC3E}">
        <p14:creationId xmlns:p14="http://schemas.microsoft.com/office/powerpoint/2010/main" val="1295094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4205" y="1068247"/>
            <a:ext cx="3644360" cy="493059"/>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Atık Yönetim Sistemi</a:t>
            </a:r>
          </a:p>
        </p:txBody>
      </p:sp>
      <p:sp>
        <p:nvSpPr>
          <p:cNvPr id="3" name="İçerik Yer Tutucusu 2"/>
          <p:cNvSpPr>
            <a:spLocks noGrp="1"/>
          </p:cNvSpPr>
          <p:nvPr>
            <p:ph idx="1"/>
          </p:nvPr>
        </p:nvSpPr>
        <p:spPr>
          <a:xfrm>
            <a:off x="719317" y="1750457"/>
            <a:ext cx="11266495" cy="4790759"/>
          </a:xfrm>
        </p:spPr>
        <p:txBody>
          <a:bodyPr>
            <a:normAutofit/>
          </a:bodyPr>
          <a:lstStyle/>
          <a:p>
            <a:pPr algn="just"/>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2024 Yılı İçerisinde Gönderilen Toplam Atık Miktarları Şu Şekildedir: Atıkların takibi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hlinkClick r:id="rId2"/>
              </a:rPr>
              <a:t>https://motatkds.cevre.gov.tr/</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adresinden yapılmaktadır.</a:t>
            </a:r>
            <a:endParaRPr lang="tr-TR"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o 3"/>
          <p:cNvGraphicFramePr>
            <a:graphicFrameLocks noGrp="1"/>
          </p:cNvGraphicFramePr>
          <p:nvPr>
            <p:extLst>
              <p:ext uri="{D42A27DB-BD31-4B8C-83A1-F6EECF244321}">
                <p14:modId xmlns:p14="http://schemas.microsoft.com/office/powerpoint/2010/main" val="489806961"/>
              </p:ext>
            </p:extLst>
          </p:nvPr>
        </p:nvGraphicFramePr>
        <p:xfrm>
          <a:off x="800059" y="2560876"/>
          <a:ext cx="5092823" cy="1584960"/>
        </p:xfrm>
        <a:graphic>
          <a:graphicData uri="http://schemas.openxmlformats.org/drawingml/2006/table">
            <a:tbl>
              <a:tblPr firstRow="1" bandRow="1">
                <a:tableStyleId>{16D9F66E-5EB9-4882-86FB-DCBF35E3C3E4}</a:tableStyleId>
              </a:tblPr>
              <a:tblGrid>
                <a:gridCol w="2453997">
                  <a:extLst>
                    <a:ext uri="{9D8B030D-6E8A-4147-A177-3AD203B41FA5}">
                      <a16:colId xmlns:a16="http://schemas.microsoft.com/office/drawing/2014/main" val="20000"/>
                    </a:ext>
                  </a:extLst>
                </a:gridCol>
                <a:gridCol w="2638826">
                  <a:extLst>
                    <a:ext uri="{9D8B030D-6E8A-4147-A177-3AD203B41FA5}">
                      <a16:colId xmlns:a16="http://schemas.microsoft.com/office/drawing/2014/main" val="20001"/>
                    </a:ext>
                  </a:extLst>
                </a:gridCol>
              </a:tblGrid>
              <a:tr h="370840">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ATIK CİNSİ </a:t>
                      </a:r>
                    </a:p>
                  </a:txBody>
                  <a:tcPr/>
                </a:tc>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TOPLAM MİKTARI </a:t>
                      </a:r>
                    </a:p>
                  </a:txBody>
                  <a:tcPr/>
                </a:tc>
                <a:extLst>
                  <a:ext uri="{0D108BD9-81ED-4DB2-BD59-A6C34878D82A}">
                    <a16:rowId xmlns:a16="http://schemas.microsoft.com/office/drawing/2014/main" val="10000"/>
                  </a:ext>
                </a:extLst>
              </a:tr>
              <a:tr h="370840">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Bitkisel Atık Yağ </a:t>
                      </a:r>
                    </a:p>
                  </a:txBody>
                  <a:tcPr/>
                </a:tc>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385 kg</a:t>
                      </a:r>
                    </a:p>
                  </a:txBody>
                  <a:tcPr/>
                </a:tc>
                <a:extLst>
                  <a:ext uri="{0D108BD9-81ED-4DB2-BD59-A6C34878D82A}">
                    <a16:rowId xmlns:a16="http://schemas.microsoft.com/office/drawing/2014/main" val="10001"/>
                  </a:ext>
                </a:extLst>
              </a:tr>
              <a:tr h="370840">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Yağ</a:t>
                      </a:r>
                      <a:r>
                        <a:rPr lang="tr-TR" sz="2000" baseline="0" dirty="0">
                          <a:latin typeface="Tahoma" panose="020B0604030504040204" pitchFamily="34" charset="0"/>
                          <a:ea typeface="Tahoma" panose="020B0604030504040204" pitchFamily="34" charset="0"/>
                          <a:cs typeface="Tahoma" panose="020B0604030504040204" pitchFamily="34" charset="0"/>
                        </a:rPr>
                        <a:t> Posası </a:t>
                      </a:r>
                      <a:endParaRPr lang="tr-TR" sz="2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525 kg</a:t>
                      </a:r>
                    </a:p>
                  </a:txBody>
                  <a:tcPr/>
                </a:tc>
                <a:extLst>
                  <a:ext uri="{0D108BD9-81ED-4DB2-BD59-A6C34878D82A}">
                    <a16:rowId xmlns:a16="http://schemas.microsoft.com/office/drawing/2014/main" val="10002"/>
                  </a:ext>
                </a:extLst>
              </a:tr>
              <a:tr h="370840">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Tıbbi</a:t>
                      </a:r>
                      <a:r>
                        <a:rPr lang="tr-TR" sz="2000" baseline="0" dirty="0">
                          <a:latin typeface="Tahoma" panose="020B0604030504040204" pitchFamily="34" charset="0"/>
                          <a:ea typeface="Tahoma" panose="020B0604030504040204" pitchFamily="34" charset="0"/>
                          <a:cs typeface="Tahoma" panose="020B0604030504040204" pitchFamily="34" charset="0"/>
                        </a:rPr>
                        <a:t> Atık </a:t>
                      </a:r>
                      <a:endParaRPr lang="tr-TR" sz="2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tr-TR" sz="2000" dirty="0">
                          <a:latin typeface="Tahoma" panose="020B0604030504040204" pitchFamily="34" charset="0"/>
                          <a:ea typeface="Tahoma" panose="020B0604030504040204" pitchFamily="34" charset="0"/>
                          <a:cs typeface="Tahoma" panose="020B0604030504040204" pitchFamily="34" charset="0"/>
                        </a:rPr>
                        <a:t>3 kg</a:t>
                      </a:r>
                    </a:p>
                  </a:txBody>
                  <a:tcPr/>
                </a:tc>
                <a:extLst>
                  <a:ext uri="{0D108BD9-81ED-4DB2-BD59-A6C34878D82A}">
                    <a16:rowId xmlns:a16="http://schemas.microsoft.com/office/drawing/2014/main" val="10003"/>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972783912"/>
              </p:ext>
            </p:extLst>
          </p:nvPr>
        </p:nvGraphicFramePr>
        <p:xfrm>
          <a:off x="800058" y="3749596"/>
          <a:ext cx="5092823" cy="396240"/>
        </p:xfrm>
        <a:graphic>
          <a:graphicData uri="http://schemas.openxmlformats.org/drawingml/2006/table">
            <a:tbl>
              <a:tblPr firstRow="1" bandRow="1">
                <a:tableStyleId>{16D9F66E-5EB9-4882-86FB-DCBF35E3C3E4}</a:tableStyleId>
              </a:tblPr>
              <a:tblGrid>
                <a:gridCol w="2458943">
                  <a:extLst>
                    <a:ext uri="{9D8B030D-6E8A-4147-A177-3AD203B41FA5}">
                      <a16:colId xmlns:a16="http://schemas.microsoft.com/office/drawing/2014/main" val="20000"/>
                    </a:ext>
                  </a:extLst>
                </a:gridCol>
                <a:gridCol w="2633880">
                  <a:extLst>
                    <a:ext uri="{9D8B030D-6E8A-4147-A177-3AD203B41FA5}">
                      <a16:colId xmlns:a16="http://schemas.microsoft.com/office/drawing/2014/main" val="20001"/>
                    </a:ext>
                  </a:extLst>
                </a:gridCol>
              </a:tblGrid>
              <a:tr h="236560">
                <a:tc>
                  <a:txBody>
                    <a:bodyPr/>
                    <a:lstStyle/>
                    <a:p>
                      <a:pPr algn="ctr"/>
                      <a:r>
                        <a:rPr lang="tr-TR" sz="2000" b="0" dirty="0">
                          <a:latin typeface="Tahoma" panose="020B0604030504040204" pitchFamily="34" charset="0"/>
                          <a:ea typeface="Tahoma" panose="020B0604030504040204" pitchFamily="34" charset="0"/>
                          <a:cs typeface="Tahoma" panose="020B0604030504040204" pitchFamily="34" charset="0"/>
                        </a:rPr>
                        <a:t>Tehlikeli</a:t>
                      </a:r>
                      <a:r>
                        <a:rPr lang="tr-TR" sz="2000" b="0" baseline="0" dirty="0">
                          <a:latin typeface="Tahoma" panose="020B0604030504040204" pitchFamily="34" charset="0"/>
                          <a:ea typeface="Tahoma" panose="020B0604030504040204" pitchFamily="34" charset="0"/>
                          <a:cs typeface="Tahoma" panose="020B0604030504040204" pitchFamily="34" charset="0"/>
                        </a:rPr>
                        <a:t> Atıklar </a:t>
                      </a:r>
                      <a:endParaRPr lang="tr-TR" sz="2000" b="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tr-TR" sz="2000" b="0" dirty="0">
                          <a:latin typeface="Tahoma" panose="020B0604030504040204" pitchFamily="34" charset="0"/>
                          <a:ea typeface="Tahoma" panose="020B0604030504040204" pitchFamily="34" charset="0"/>
                          <a:cs typeface="Tahoma" panose="020B0604030504040204" pitchFamily="34" charset="0"/>
                        </a:rPr>
                        <a:t>210</a:t>
                      </a:r>
                      <a:r>
                        <a:rPr lang="tr-TR" sz="2000" b="0" baseline="0" dirty="0">
                          <a:latin typeface="Tahoma" panose="020B0604030504040204" pitchFamily="34" charset="0"/>
                          <a:ea typeface="Tahoma" panose="020B0604030504040204" pitchFamily="34" charset="0"/>
                          <a:cs typeface="Tahoma" panose="020B0604030504040204" pitchFamily="34" charset="0"/>
                        </a:rPr>
                        <a:t>kg</a:t>
                      </a:r>
                      <a:endParaRPr lang="tr-TR" sz="2000" b="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0000"/>
                  </a:ext>
                </a:extLst>
              </a:tr>
            </a:tbl>
          </a:graphicData>
        </a:graphic>
      </p:graphicFrame>
      <p:pic>
        <p:nvPicPr>
          <p:cNvPr id="8" name="Resim 7">
            <a:extLst>
              <a:ext uri="{FF2B5EF4-FFF2-40B4-BE49-F238E27FC236}">
                <a16:creationId xmlns:a16="http://schemas.microsoft.com/office/drawing/2014/main" id="{EFA81620-C4B1-1A08-CBDE-047C87C05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pic>
        <p:nvPicPr>
          <p:cNvPr id="7" name="Resim 6">
            <a:extLst>
              <a:ext uri="{FF2B5EF4-FFF2-40B4-BE49-F238E27FC236}">
                <a16:creationId xmlns:a16="http://schemas.microsoft.com/office/drawing/2014/main" id="{0682B5CD-E0D1-CF58-EFAD-027C823C1DD6}"/>
              </a:ext>
            </a:extLst>
          </p:cNvPr>
          <p:cNvPicPr>
            <a:picLocks noChangeAspect="1"/>
          </p:cNvPicPr>
          <p:nvPr/>
        </p:nvPicPr>
        <p:blipFill>
          <a:blip r:embed="rId4"/>
          <a:srcRect l="17574" t="10231" r="6562" b="11919"/>
          <a:stretch>
            <a:fillRect/>
          </a:stretch>
        </p:blipFill>
        <p:spPr>
          <a:xfrm>
            <a:off x="800057" y="4239491"/>
            <a:ext cx="5092822" cy="2618510"/>
          </a:xfrm>
          <a:prstGeom prst="rect">
            <a:avLst/>
          </a:prstGeom>
        </p:spPr>
      </p:pic>
      <p:pic>
        <p:nvPicPr>
          <p:cNvPr id="12" name="Resim 11">
            <a:extLst>
              <a:ext uri="{FF2B5EF4-FFF2-40B4-BE49-F238E27FC236}">
                <a16:creationId xmlns:a16="http://schemas.microsoft.com/office/drawing/2014/main" id="{F6ABB52E-6F03-F50B-4C15-CD4102289230}"/>
              </a:ext>
            </a:extLst>
          </p:cNvPr>
          <p:cNvPicPr>
            <a:picLocks noChangeAspect="1"/>
          </p:cNvPicPr>
          <p:nvPr/>
        </p:nvPicPr>
        <p:blipFill>
          <a:blip r:embed="rId5"/>
          <a:srcRect l="24091" t="9561" r="16061" b="6263"/>
          <a:stretch>
            <a:fillRect/>
          </a:stretch>
        </p:blipFill>
        <p:spPr>
          <a:xfrm>
            <a:off x="6299120" y="2560034"/>
            <a:ext cx="5606641" cy="4297965"/>
          </a:xfrm>
          <a:prstGeom prst="rect">
            <a:avLst/>
          </a:prstGeom>
        </p:spPr>
      </p:pic>
    </p:spTree>
    <p:extLst>
      <p:ext uri="{BB962C8B-B14F-4D97-AF65-F5344CB8AC3E}">
        <p14:creationId xmlns:p14="http://schemas.microsoft.com/office/powerpoint/2010/main" val="264455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ACF872AE-3E41-4BA2-22F4-230FBAE300D6}"/>
              </a:ext>
            </a:extLst>
          </p:cNvPr>
          <p:cNvSpPr txBox="1"/>
          <p:nvPr/>
        </p:nvSpPr>
        <p:spPr>
          <a:xfrm>
            <a:off x="3581400" y="385482"/>
            <a:ext cx="5697069" cy="477054"/>
          </a:xfrm>
          <a:prstGeom prst="rect">
            <a:avLst/>
          </a:prstGeom>
          <a:noFill/>
        </p:spPr>
        <p:txBody>
          <a:bodyPr wrap="square" rtlCol="0">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Aylık Atık Geri Kazanım Hesapları</a:t>
            </a:r>
          </a:p>
        </p:txBody>
      </p:sp>
      <p:sp>
        <p:nvSpPr>
          <p:cNvPr id="2" name="Metin kutusu 1">
            <a:extLst>
              <a:ext uri="{FF2B5EF4-FFF2-40B4-BE49-F238E27FC236}">
                <a16:creationId xmlns:a16="http://schemas.microsoft.com/office/drawing/2014/main" id="{527095FD-D0C4-F603-59A8-FFFBD21834A8}"/>
              </a:ext>
            </a:extLst>
          </p:cNvPr>
          <p:cNvSpPr txBox="1"/>
          <p:nvPr/>
        </p:nvSpPr>
        <p:spPr>
          <a:xfrm>
            <a:off x="1443318" y="6372879"/>
            <a:ext cx="10515600" cy="369332"/>
          </a:xfrm>
          <a:prstGeom prst="rect">
            <a:avLst/>
          </a:prstGeom>
          <a:noFill/>
        </p:spPr>
        <p:txBody>
          <a:bodyPr wrap="square" rtlCol="0">
            <a:spAutoFit/>
          </a:bodyPr>
          <a:lstStyle/>
          <a:p>
            <a:r>
              <a:rPr lang="tr-TR" dirty="0"/>
              <a:t>Sıfır Atık Uygulaması üzerinden atık miktarlarına ilişkin kazanımlar düzenli olarak hesaplanmaktadır.</a:t>
            </a:r>
          </a:p>
        </p:txBody>
      </p:sp>
      <p:pic>
        <p:nvPicPr>
          <p:cNvPr id="4" name="Resim 3">
            <a:extLst>
              <a:ext uri="{FF2B5EF4-FFF2-40B4-BE49-F238E27FC236}">
                <a16:creationId xmlns:a16="http://schemas.microsoft.com/office/drawing/2014/main" id="{A21F0553-526F-F840-8074-8377D3DBDC1C}"/>
              </a:ext>
            </a:extLst>
          </p:cNvPr>
          <p:cNvPicPr>
            <a:picLocks noChangeAspect="1"/>
          </p:cNvPicPr>
          <p:nvPr/>
        </p:nvPicPr>
        <p:blipFill>
          <a:blip r:embed="rId2"/>
          <a:srcRect l="19697" t="11448" r="22727" b="7074"/>
          <a:stretch>
            <a:fillRect/>
          </a:stretch>
        </p:blipFill>
        <p:spPr>
          <a:xfrm>
            <a:off x="998952" y="971595"/>
            <a:ext cx="5430982" cy="5292224"/>
          </a:xfrm>
          <a:prstGeom prst="rect">
            <a:avLst/>
          </a:prstGeom>
        </p:spPr>
      </p:pic>
      <p:pic>
        <p:nvPicPr>
          <p:cNvPr id="9" name="Resim 8">
            <a:extLst>
              <a:ext uri="{FF2B5EF4-FFF2-40B4-BE49-F238E27FC236}">
                <a16:creationId xmlns:a16="http://schemas.microsoft.com/office/drawing/2014/main" id="{6A622A6C-93D8-A155-5DFF-5098BF34BB82}"/>
              </a:ext>
            </a:extLst>
          </p:cNvPr>
          <p:cNvPicPr>
            <a:picLocks noChangeAspect="1"/>
          </p:cNvPicPr>
          <p:nvPr/>
        </p:nvPicPr>
        <p:blipFill>
          <a:blip r:embed="rId3"/>
          <a:srcRect l="19772" t="11246" r="23107" b="7074"/>
          <a:stretch>
            <a:fillRect/>
          </a:stretch>
        </p:blipFill>
        <p:spPr>
          <a:xfrm>
            <a:off x="6631709" y="971595"/>
            <a:ext cx="5218546" cy="5292224"/>
          </a:xfrm>
          <a:prstGeom prst="rect">
            <a:avLst/>
          </a:prstGeom>
        </p:spPr>
      </p:pic>
    </p:spTree>
    <p:extLst>
      <p:ext uri="{BB962C8B-B14F-4D97-AF65-F5344CB8AC3E}">
        <p14:creationId xmlns:p14="http://schemas.microsoft.com/office/powerpoint/2010/main" val="3580001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466F44D9-3879-B234-ABE9-DA75A509A073}"/>
              </a:ext>
            </a:extLst>
          </p:cNvPr>
          <p:cNvSpPr/>
          <p:nvPr/>
        </p:nvSpPr>
        <p:spPr>
          <a:xfrm>
            <a:off x="770965" y="1138518"/>
            <a:ext cx="1272986" cy="9950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2024 YILI ATIK MİKTARI</a:t>
            </a:r>
          </a:p>
        </p:txBody>
      </p:sp>
      <p:sp>
        <p:nvSpPr>
          <p:cNvPr id="7" name="Dikdörtgen 6">
            <a:extLst>
              <a:ext uri="{FF2B5EF4-FFF2-40B4-BE49-F238E27FC236}">
                <a16:creationId xmlns:a16="http://schemas.microsoft.com/office/drawing/2014/main" id="{7B76F428-06EC-CFE7-B0B6-C453FDE1EFEC}"/>
              </a:ext>
            </a:extLst>
          </p:cNvPr>
          <p:cNvSpPr/>
          <p:nvPr/>
        </p:nvSpPr>
        <p:spPr>
          <a:xfrm>
            <a:off x="770965" y="4437530"/>
            <a:ext cx="1272986" cy="9950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1"/>
                </a:solidFill>
              </a:rPr>
              <a:t>2025 YILI ATIK MİKTARI</a:t>
            </a:r>
          </a:p>
        </p:txBody>
      </p:sp>
      <p:pic>
        <p:nvPicPr>
          <p:cNvPr id="4" name="Resim 3">
            <a:extLst>
              <a:ext uri="{FF2B5EF4-FFF2-40B4-BE49-F238E27FC236}">
                <a16:creationId xmlns:a16="http://schemas.microsoft.com/office/drawing/2014/main" id="{5AD2C19E-E0A3-9441-4436-D0CA738A7900}"/>
              </a:ext>
            </a:extLst>
          </p:cNvPr>
          <p:cNvPicPr>
            <a:picLocks noChangeAspect="1"/>
          </p:cNvPicPr>
          <p:nvPr/>
        </p:nvPicPr>
        <p:blipFill>
          <a:blip r:embed="rId2"/>
          <a:srcRect l="37197" t="29091" r="7197" b="36430"/>
          <a:stretch>
            <a:fillRect/>
          </a:stretch>
        </p:blipFill>
        <p:spPr>
          <a:xfrm>
            <a:off x="2225963" y="295564"/>
            <a:ext cx="9661237" cy="3343563"/>
          </a:xfrm>
          <a:prstGeom prst="rect">
            <a:avLst/>
          </a:prstGeom>
        </p:spPr>
      </p:pic>
      <p:pic>
        <p:nvPicPr>
          <p:cNvPr id="9" name="Resim 8">
            <a:extLst>
              <a:ext uri="{FF2B5EF4-FFF2-40B4-BE49-F238E27FC236}">
                <a16:creationId xmlns:a16="http://schemas.microsoft.com/office/drawing/2014/main" id="{417CD18B-B5B8-A1C0-ED73-03B41DD8FF8A}"/>
              </a:ext>
            </a:extLst>
          </p:cNvPr>
          <p:cNvPicPr>
            <a:picLocks noChangeAspect="1"/>
          </p:cNvPicPr>
          <p:nvPr/>
        </p:nvPicPr>
        <p:blipFill>
          <a:blip r:embed="rId3"/>
          <a:srcRect l="37121" t="28552" r="7046" b="36296"/>
          <a:stretch>
            <a:fillRect/>
          </a:stretch>
        </p:blipFill>
        <p:spPr>
          <a:xfrm>
            <a:off x="2225962" y="3729725"/>
            <a:ext cx="9661237" cy="3049766"/>
          </a:xfrm>
          <a:prstGeom prst="rect">
            <a:avLst/>
          </a:prstGeom>
        </p:spPr>
      </p:pic>
    </p:spTree>
    <p:extLst>
      <p:ext uri="{BB962C8B-B14F-4D97-AF65-F5344CB8AC3E}">
        <p14:creationId xmlns:p14="http://schemas.microsoft.com/office/powerpoint/2010/main" val="121400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819513" y="683678"/>
            <a:ext cx="11246981" cy="4078039"/>
          </a:xfrm>
          <a:prstGeom prst="rect">
            <a:avLst/>
          </a:prstGeom>
        </p:spPr>
        <p:txBody>
          <a:bodyPr wrap="square">
            <a:spAutoFit/>
          </a:bodyPr>
          <a:lstStyle/>
          <a:p>
            <a:pPr algn="just"/>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Enerji Tüketimi</a:t>
            </a:r>
          </a:p>
          <a:p>
            <a:pPr algn="just"/>
            <a:r>
              <a:rPr lang="tr-TR"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Golden Lotus Hotel olarak, satın aldığımız tüm elektronik ürünlerin enerji tasarruflu olmasını ve tüm çalışanlarımızın enerji tasarrufu konusunda eğitim almasını hedeflemekteyiz. Otelimizde enerji tasarrufu ile ilgili aşağıdaki çalışmalar yapılmakta ve sürekliliği sağlanmaktadır.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Otelimizde tüm oda ve genel alanlarda enerji tasarrufu sağlamak ve tehlikeli atık miktarının azaltılmasına yönelik akkor ampuller yerine tasarruflu aydınlatmalar ya da LED aydınlatmalar kullanılmaktadır.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Otel geneli, bina çevre aydınlatma, ısıtma ve soğutma sistemleri otomasyondan kumanda edilerek kontrolleri sağlanmaktadır.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Tesis içerisinde birçok alan gün ışığından faydalanarak enerji tüketimini azaltacak şekilde tasarlanmıştır.</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Odalarımızda elektronik anahtar kartlar kullanılmaktadır.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Tüm elektrikli cihazların belirli aralıklara bakım ve temizlikleri yapılarak oluşabilecek enerji kayıpları minimize edilmektedir.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Mümkün olan noktalarda fotoselli kendiliğinden açılır – kapanır kapılar kullanılmakta ve ısıtma / soğutma kaybı ile gerçekleşecek olan enerji tüketimi azaltılmaktadır. </a:t>
            </a:r>
          </a:p>
        </p:txBody>
      </p:sp>
      <p:pic>
        <p:nvPicPr>
          <p:cNvPr id="4" name="Resim 3">
            <a:extLst>
              <a:ext uri="{FF2B5EF4-FFF2-40B4-BE49-F238E27FC236}">
                <a16:creationId xmlns:a16="http://schemas.microsoft.com/office/drawing/2014/main" id="{0890B7B7-F053-B62F-4011-093432822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2" name="Unvan 1">
            <a:extLst>
              <a:ext uri="{FF2B5EF4-FFF2-40B4-BE49-F238E27FC236}">
                <a16:creationId xmlns:a16="http://schemas.microsoft.com/office/drawing/2014/main" id="{5FA2D31D-A5FE-3A3D-1070-6E2A371F3D67}"/>
              </a:ext>
            </a:extLst>
          </p:cNvPr>
          <p:cNvSpPr>
            <a:spLocks noGrp="1"/>
          </p:cNvSpPr>
          <p:nvPr>
            <p:ph type="title"/>
          </p:nvPr>
        </p:nvSpPr>
        <p:spPr>
          <a:xfrm>
            <a:off x="3018583" y="4761717"/>
            <a:ext cx="7080457" cy="935641"/>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Enerji Tüketimimizi Azaltma Hedeflerimiz;</a:t>
            </a:r>
          </a:p>
        </p:txBody>
      </p:sp>
      <p:sp>
        <p:nvSpPr>
          <p:cNvPr id="6" name="Metin kutusu 5">
            <a:extLst>
              <a:ext uri="{FF2B5EF4-FFF2-40B4-BE49-F238E27FC236}">
                <a16:creationId xmlns:a16="http://schemas.microsoft.com/office/drawing/2014/main" id="{1757866D-46B5-76DC-B960-7E2E40C0A534}"/>
              </a:ext>
            </a:extLst>
          </p:cNvPr>
          <p:cNvSpPr txBox="1"/>
          <p:nvPr/>
        </p:nvSpPr>
        <p:spPr>
          <a:xfrm>
            <a:off x="819513" y="5229537"/>
            <a:ext cx="11246981" cy="1477328"/>
          </a:xfrm>
          <a:prstGeom prst="rect">
            <a:avLst/>
          </a:prstGeom>
          <a:noFill/>
        </p:spPr>
        <p:txBody>
          <a:bodyPr wrap="square">
            <a:spAutoFit/>
          </a:bodyPr>
          <a:lstStyle/>
          <a:p>
            <a:pPr marL="285750" indent="-285750">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Çevresel etkileri düşürülmüş ve enerji verimliliği yüksek cihazların sayısının %10 arttırılması.</a:t>
            </a:r>
          </a:p>
          <a:p>
            <a:pPr marL="285750" indent="-285750">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Her yıl enerji tüketim oranlarının en az %5 azaltılması  </a:t>
            </a:r>
          </a:p>
          <a:p>
            <a:pPr marL="285750" indent="-285750">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Enerji tüketimini azaltma projeleri geliştirmeye devam edilmesi </a:t>
            </a:r>
          </a:p>
          <a:p>
            <a:pPr marL="285750" indent="-285750">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Enerji tüketiminin fazla olduğu bölümlerde artırılan sayaçlarla birlikte tüketim analizlerinin ilgili birimlere periyodik gönderimine başlanması ve böylelikle olası sapmalara anında müdahale edebilmek.</a:t>
            </a:r>
          </a:p>
        </p:txBody>
      </p:sp>
    </p:spTree>
    <p:extLst>
      <p:ext uri="{BB962C8B-B14F-4D97-AF65-F5344CB8AC3E}">
        <p14:creationId xmlns:p14="http://schemas.microsoft.com/office/powerpoint/2010/main" val="3565631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3720353" y="694401"/>
            <a:ext cx="5997388" cy="431958"/>
          </a:xfrm>
        </p:spPr>
        <p:txBody>
          <a:bodyPr>
            <a:normAutofit fontScale="90000"/>
          </a:bodyPr>
          <a:lstStyle/>
          <a:p>
            <a:pPr algn="ctr"/>
            <a:r>
              <a:rPr lang="tr-TR"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ENERJİ TÜKETİMLERİ (2023-2024-2025)</a:t>
            </a:r>
          </a:p>
        </p:txBody>
      </p:sp>
      <p:pic>
        <p:nvPicPr>
          <p:cNvPr id="3" name="Resim 2">
            <a:extLst>
              <a:ext uri="{FF2B5EF4-FFF2-40B4-BE49-F238E27FC236}">
                <a16:creationId xmlns:a16="http://schemas.microsoft.com/office/drawing/2014/main" id="{C3C2C8E5-589C-231C-9287-C7E4DAB38F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pic>
        <p:nvPicPr>
          <p:cNvPr id="5" name="Resim 4">
            <a:extLst>
              <a:ext uri="{FF2B5EF4-FFF2-40B4-BE49-F238E27FC236}">
                <a16:creationId xmlns:a16="http://schemas.microsoft.com/office/drawing/2014/main" id="{A0614A3A-A904-F193-6825-AD1F5113084A}"/>
              </a:ext>
            </a:extLst>
          </p:cNvPr>
          <p:cNvPicPr>
            <a:picLocks noChangeAspect="1"/>
          </p:cNvPicPr>
          <p:nvPr/>
        </p:nvPicPr>
        <p:blipFill>
          <a:blip r:embed="rId3"/>
          <a:srcRect l="36666" t="21414" r="7500" b="14478"/>
          <a:stretch>
            <a:fillRect/>
          </a:stretch>
        </p:blipFill>
        <p:spPr>
          <a:xfrm>
            <a:off x="849745" y="1126359"/>
            <a:ext cx="11259127" cy="5731641"/>
          </a:xfrm>
          <a:prstGeom prst="rect">
            <a:avLst/>
          </a:prstGeom>
        </p:spPr>
      </p:pic>
    </p:spTree>
    <p:extLst>
      <p:ext uri="{BB962C8B-B14F-4D97-AF65-F5344CB8AC3E}">
        <p14:creationId xmlns:p14="http://schemas.microsoft.com/office/powerpoint/2010/main" val="206260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32093" y="838438"/>
            <a:ext cx="6203577" cy="431958"/>
          </a:xfrm>
        </p:spPr>
        <p:txBody>
          <a:bodyPr>
            <a:normAutofit/>
          </a:bodyPr>
          <a:lstStyle/>
          <a:p>
            <a:pPr algn="ctr"/>
            <a:r>
              <a:rPr lang="tr-TR"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LPG TÜKETİMLERİ (2023-2024-2025)</a:t>
            </a:r>
          </a:p>
        </p:txBody>
      </p:sp>
      <p:pic>
        <p:nvPicPr>
          <p:cNvPr id="3" name="Resim 2">
            <a:extLst>
              <a:ext uri="{FF2B5EF4-FFF2-40B4-BE49-F238E27FC236}">
                <a16:creationId xmlns:a16="http://schemas.microsoft.com/office/drawing/2014/main" id="{D8020BA2-3A51-1557-9FEA-E2C73C0CC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pic>
        <p:nvPicPr>
          <p:cNvPr id="5" name="Resim 4">
            <a:extLst>
              <a:ext uri="{FF2B5EF4-FFF2-40B4-BE49-F238E27FC236}">
                <a16:creationId xmlns:a16="http://schemas.microsoft.com/office/drawing/2014/main" id="{4F87DD12-E2AB-A69E-FE13-B82CE814CF0B}"/>
              </a:ext>
            </a:extLst>
          </p:cNvPr>
          <p:cNvPicPr>
            <a:picLocks noChangeAspect="1"/>
          </p:cNvPicPr>
          <p:nvPr/>
        </p:nvPicPr>
        <p:blipFill>
          <a:blip r:embed="rId3"/>
          <a:srcRect l="36894" t="21953" r="7121" b="14613"/>
          <a:stretch>
            <a:fillRect/>
          </a:stretch>
        </p:blipFill>
        <p:spPr>
          <a:xfrm>
            <a:off x="831272" y="1182253"/>
            <a:ext cx="11157528" cy="5675747"/>
          </a:xfrm>
          <a:prstGeom prst="rect">
            <a:avLst/>
          </a:prstGeom>
        </p:spPr>
      </p:pic>
    </p:spTree>
    <p:extLst>
      <p:ext uri="{BB962C8B-B14F-4D97-AF65-F5344CB8AC3E}">
        <p14:creationId xmlns:p14="http://schemas.microsoft.com/office/powerpoint/2010/main" val="339093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0000"/>
            <a:lum/>
          </a:blip>
          <a:srcRect/>
          <a:stretch>
            <a:fillRect t="-21000" b="-21000"/>
          </a:stretch>
        </a:blip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E690AA1-188F-FFAF-CC19-F960530ED30E}"/>
              </a:ext>
            </a:extLst>
          </p:cNvPr>
          <p:cNvSpPr txBox="1"/>
          <p:nvPr/>
        </p:nvSpPr>
        <p:spPr>
          <a:xfrm>
            <a:off x="4623090" y="1259563"/>
            <a:ext cx="2945819" cy="754053"/>
          </a:xfrm>
          <a:prstGeom prst="rect">
            <a:avLst/>
          </a:prstGeom>
          <a:noFill/>
        </p:spPr>
        <p:txBody>
          <a:bodyPr wrap="square">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Rapor Hakkında </a:t>
            </a:r>
            <a:br>
              <a:rPr lang="tr-TR"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br>
            <a:endParaRPr lang="tr-TR" dirty="0">
              <a:solidFill>
                <a:schemeClr val="accent2">
                  <a:lumMod val="75000"/>
                </a:schemeClr>
              </a:solidFill>
            </a:endParaRPr>
          </a:p>
        </p:txBody>
      </p:sp>
      <p:sp>
        <p:nvSpPr>
          <p:cNvPr id="5" name="İçerik Yer Tutucusu 4"/>
          <p:cNvSpPr txBox="1">
            <a:spLocks/>
          </p:cNvSpPr>
          <p:nvPr/>
        </p:nvSpPr>
        <p:spPr>
          <a:xfrm>
            <a:off x="633488" y="2148086"/>
            <a:ext cx="11280605" cy="51140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1800" b="1" dirty="0">
                <a:latin typeface="Tahoma" panose="020B0604030504040204" pitchFamily="34" charset="0"/>
                <a:ea typeface="Tahoma" panose="020B0604030504040204" pitchFamily="34" charset="0"/>
                <a:cs typeface="Tahoma" panose="020B0604030504040204" pitchFamily="34" charset="0"/>
              </a:rPr>
              <a:t>     Golden Lotus Hotel olarak, kurulduğumuz günden itibaren hedeflerimiz doğrultusunda yapıcı, her zaman geleceği hedefleyen ve yenilikçi bir politika izlemekteyiz. İnsan odaklı hizmetimizi, yüksek çevre duyarlılığı ve sürdürülebilirlik ile birleştirerek gelen tüm konuklarımıza doğal, sağlıklı ve samimi bir tatil imkanı sunmaktayız. Harika lokasyonumuz ile antik ve doğa harikası bölgelere ulaşımda avantaj sağlamaktayız.</a:t>
            </a:r>
          </a:p>
          <a:p>
            <a:pPr marL="0" indent="0" algn="just">
              <a:buNone/>
            </a:pPr>
            <a:endParaRPr lang="tr-TR" sz="1800" b="1"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tr-TR" sz="1800" b="1" dirty="0">
                <a:latin typeface="Tahoma" panose="020B0604030504040204" pitchFamily="34" charset="0"/>
                <a:ea typeface="Tahoma" panose="020B0604030504040204" pitchFamily="34" charset="0"/>
                <a:cs typeface="Tahoma" panose="020B0604030504040204" pitchFamily="34" charset="0"/>
              </a:rPr>
              <a:t>     Paylaştığımız bu rapor ile; günümüz ihtiyaçlarını karşılarken; gelecek nesilleri ihmal etmeyen, sürdürülebilir kalkınmayı benimseyerek diğer tüm paydaşlarımız ile birlikte ulusal ve uluslararası değerleri harmanlayarak hizmet sunmayı ilke edinmekteyiz.</a:t>
            </a:r>
          </a:p>
        </p:txBody>
      </p:sp>
      <p:pic>
        <p:nvPicPr>
          <p:cNvPr id="4" name="Resim 3">
            <a:extLst>
              <a:ext uri="{FF2B5EF4-FFF2-40B4-BE49-F238E27FC236}">
                <a16:creationId xmlns:a16="http://schemas.microsoft.com/office/drawing/2014/main" id="{D2727B86-A928-16AF-960A-770F4052B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200394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92079" y="800219"/>
            <a:ext cx="11356486" cy="3801041"/>
          </a:xfrm>
          <a:prstGeom prst="rect">
            <a:avLst/>
          </a:prstGeom>
        </p:spPr>
        <p:txBody>
          <a:bodyPr wrap="square">
            <a:spAutoFit/>
          </a:bodyPr>
          <a:lstStyle/>
          <a:p>
            <a:pPr algn="just"/>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Su Tüketimi</a:t>
            </a:r>
          </a:p>
          <a:p>
            <a:pPr algn="just"/>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Golden Lotus Hotel olarak; sağlık, hijyen ve misafir memnuniyeti konularından ödün vermeden genel su tüketimini azaltmak amacıyla su tasarrufu sağlayan donanımlar kullanmakta; misafirleri bilgilendirmekte ve çalışanlarımızı bu konuda eğitmekteyiz. Otelimizde su tasarrufu ile ilgili aşağıdaki çalışmalar yapılmakta ve sürekliliği sağlanmaktadır: </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Sensörlü armatürler ve çift kademeli rezervuarlarla su tüketiminin azaltılmasının sağlanmaktadır. </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Zaman ayarlı </a:t>
            </a:r>
            <a:r>
              <a:rPr lang="tr-TR" dirty="0" err="1">
                <a:latin typeface="Tahoma" panose="020B0604030504040204" pitchFamily="34" charset="0"/>
                <a:ea typeface="Tahoma" panose="020B0604030504040204" pitchFamily="34" charset="0"/>
                <a:cs typeface="Tahoma" panose="020B0604030504040204" pitchFamily="34" charset="0"/>
              </a:rPr>
              <a:t>spring</a:t>
            </a:r>
            <a:r>
              <a:rPr lang="tr-TR" dirty="0">
                <a:latin typeface="Tahoma" panose="020B0604030504040204" pitchFamily="34" charset="0"/>
                <a:ea typeface="Tahoma" panose="020B0604030504040204" pitchFamily="34" charset="0"/>
                <a:cs typeface="Tahoma" panose="020B0604030504040204" pitchFamily="34" charset="0"/>
              </a:rPr>
              <a:t> sistemleri ile bahçe sulamada suyun verimli kullanımı sağlanmaktadır.</a:t>
            </a:r>
            <a:r>
              <a:rPr lang="tr-TR" dirty="0"/>
              <a:t> </a:t>
            </a:r>
            <a:r>
              <a:rPr lang="tr-TR" dirty="0">
                <a:latin typeface="Tahoma" panose="020B0604030504040204" pitchFamily="34" charset="0"/>
                <a:ea typeface="Tahoma" panose="020B0604030504040204" pitchFamily="34" charset="0"/>
                <a:cs typeface="Tahoma" panose="020B0604030504040204" pitchFamily="34" charset="0"/>
              </a:rPr>
              <a:t>Yaz ayları boyunca sulama ayarları sabah erken ve gece geç saatlere ayarlanmaktadır.</a:t>
            </a:r>
            <a:endParaRPr lang="tr-TR"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Düşük hacimli rezervuarlar aracılığıyla sifon suyu kullanımını azaltmaktayız.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Oda tuvaletlerinden gerçekleşen su sızıntılarının fark edilmesi ve önlenmesi için personelimizi eğitiyor, konuklarımızdan bu sızıntıları bize bildirmelerini bekliyoruz. </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Odalarda havlu ve çarşaf değişimleri misafir talepleri doğrultusunda gerçekleştirilmekte ve bu konuda misafirlere bilgi verilmektedir. </a:t>
            </a:r>
          </a:p>
        </p:txBody>
      </p:sp>
      <p:pic>
        <p:nvPicPr>
          <p:cNvPr id="4" name="Resim 3">
            <a:extLst>
              <a:ext uri="{FF2B5EF4-FFF2-40B4-BE49-F238E27FC236}">
                <a16:creationId xmlns:a16="http://schemas.microsoft.com/office/drawing/2014/main" id="{573776EE-C3DF-ACAA-EC68-C4AD8B8E7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5" name="Metin kutusu 4">
            <a:extLst>
              <a:ext uri="{FF2B5EF4-FFF2-40B4-BE49-F238E27FC236}">
                <a16:creationId xmlns:a16="http://schemas.microsoft.com/office/drawing/2014/main" id="{D69B9F3C-9A01-4257-153D-8C607001D90C}"/>
              </a:ext>
            </a:extLst>
          </p:cNvPr>
          <p:cNvSpPr txBox="1"/>
          <p:nvPr/>
        </p:nvSpPr>
        <p:spPr>
          <a:xfrm>
            <a:off x="2963134" y="4647426"/>
            <a:ext cx="7010400" cy="477054"/>
          </a:xfrm>
          <a:prstGeom prst="rect">
            <a:avLst/>
          </a:prstGeom>
          <a:noFill/>
        </p:spPr>
        <p:txBody>
          <a:bodyPr wrap="square">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Su Tüketimimizi Azaltma Hedeflerimiz;</a:t>
            </a:r>
            <a:endParaRPr lang="tr-TR" sz="2500" dirty="0"/>
          </a:p>
        </p:txBody>
      </p:sp>
      <p:sp>
        <p:nvSpPr>
          <p:cNvPr id="7" name="Metin kutusu 6">
            <a:extLst>
              <a:ext uri="{FF2B5EF4-FFF2-40B4-BE49-F238E27FC236}">
                <a16:creationId xmlns:a16="http://schemas.microsoft.com/office/drawing/2014/main" id="{BBA6763C-DCBF-955C-EE5C-8E2DFC5C9371}"/>
              </a:ext>
            </a:extLst>
          </p:cNvPr>
          <p:cNvSpPr txBox="1"/>
          <p:nvPr/>
        </p:nvSpPr>
        <p:spPr>
          <a:xfrm>
            <a:off x="692079" y="5124480"/>
            <a:ext cx="11356486" cy="1477328"/>
          </a:xfrm>
          <a:prstGeom prst="rect">
            <a:avLst/>
          </a:prstGeom>
          <a:noFill/>
        </p:spPr>
        <p:txBody>
          <a:bodyPr wrap="square">
            <a:spAutoFit/>
          </a:bodyPr>
          <a:lstStyle/>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Personel bilinçlendirme çalışmalarına devam edilmesi, dış kaynaklı eğitimler alınması.</a:t>
            </a:r>
          </a:p>
          <a:p>
            <a:pPr marL="285750" indent="-285750" algn="just">
              <a:buFont typeface="Wingdings" panose="05000000000000000000" pitchFamily="2" charset="2"/>
              <a:buChar char="§"/>
            </a:pP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Tarım ve orman bakanlığı tarafından 27.12.2024 tarihinde Resmi Gazete’ de  yayımlanan ‘Su Verimliliği Yönetmeliği’ kapsamında </a:t>
            </a:r>
            <a:r>
              <a:rPr lang="tr-TR" dirty="0">
                <a:latin typeface="Tahoma" panose="020B0604030504040204" pitchFamily="34" charset="0"/>
                <a:ea typeface="Tahoma" panose="020B0604030504040204" pitchFamily="34" charset="0"/>
                <a:cs typeface="Tahoma" panose="020B0604030504040204" pitchFamily="34" charset="0"/>
              </a:rPr>
              <a:t>personellerin görevlendirilmesi, planların hazırlanması, uygulanması, izlenmesi ve raporlanması süreçlerinin tamamını içeren sistemin parçası olmak.</a:t>
            </a:r>
            <a:r>
              <a:rPr lang="tr-TR"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285750" indent="-285750" algn="just">
              <a:buFont typeface="Wingdings" panose="05000000000000000000" pitchFamily="2" charset="2"/>
              <a:buChar char="§"/>
            </a:pPr>
            <a:endParaRPr lang="tr-TR"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5399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20353" y="740868"/>
            <a:ext cx="5441577" cy="431958"/>
          </a:xfrm>
        </p:spPr>
        <p:txBody>
          <a:bodyPr>
            <a:normAutofit fontScale="90000"/>
          </a:bodyPr>
          <a:lstStyle/>
          <a:p>
            <a:pPr algn="ctr"/>
            <a:r>
              <a:rPr lang="tr-TR"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SU TÜKETİMLERİ (2023-2024-2025)</a:t>
            </a:r>
          </a:p>
        </p:txBody>
      </p:sp>
      <p:pic>
        <p:nvPicPr>
          <p:cNvPr id="3" name="Resim 2">
            <a:extLst>
              <a:ext uri="{FF2B5EF4-FFF2-40B4-BE49-F238E27FC236}">
                <a16:creationId xmlns:a16="http://schemas.microsoft.com/office/drawing/2014/main" id="{525DF0CE-BC82-B591-A9DB-A375D4EBF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pic>
        <p:nvPicPr>
          <p:cNvPr id="5" name="Resim 4">
            <a:extLst>
              <a:ext uri="{FF2B5EF4-FFF2-40B4-BE49-F238E27FC236}">
                <a16:creationId xmlns:a16="http://schemas.microsoft.com/office/drawing/2014/main" id="{A62BFB28-DB15-4BB4-2F4B-39724FE53458}"/>
              </a:ext>
            </a:extLst>
          </p:cNvPr>
          <p:cNvPicPr>
            <a:picLocks noChangeAspect="1"/>
          </p:cNvPicPr>
          <p:nvPr/>
        </p:nvPicPr>
        <p:blipFill>
          <a:blip r:embed="rId3"/>
          <a:srcRect l="36818" t="21684" r="6819" b="15152"/>
          <a:stretch>
            <a:fillRect/>
          </a:stretch>
        </p:blipFill>
        <p:spPr>
          <a:xfrm>
            <a:off x="840508" y="1089890"/>
            <a:ext cx="11148292" cy="5768110"/>
          </a:xfrm>
          <a:prstGeom prst="rect">
            <a:avLst/>
          </a:prstGeom>
        </p:spPr>
      </p:pic>
    </p:spTree>
    <p:extLst>
      <p:ext uri="{BB962C8B-B14F-4D97-AF65-F5344CB8AC3E}">
        <p14:creationId xmlns:p14="http://schemas.microsoft.com/office/powerpoint/2010/main" val="3226211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38400" y="924693"/>
            <a:ext cx="7853082" cy="601018"/>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Doğal Hayatı Koruma Hedefimiz Doğrultusunda</a:t>
            </a:r>
            <a:endParaRPr lang="tr-TR" sz="25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Dikdörtgen 2"/>
          <p:cNvSpPr/>
          <p:nvPr/>
        </p:nvSpPr>
        <p:spPr>
          <a:xfrm>
            <a:off x="701467" y="1525711"/>
            <a:ext cx="11140910" cy="3970318"/>
          </a:xfrm>
          <a:prstGeom prst="rect">
            <a:avLst/>
          </a:prstGeom>
        </p:spPr>
        <p:txBody>
          <a:bodyPr wrap="square">
            <a:spAutoFit/>
          </a:bodyPr>
          <a:lstStyle/>
          <a:p>
            <a:pPr marL="285750" indent="-285750" algn="just">
              <a:buFont typeface="Wingdings" panose="05000000000000000000" pitchFamily="2" charset="2"/>
              <a:buChar char="Ø"/>
            </a:pPr>
            <a:endParaRPr lang="tr-TR" dirty="0">
              <a:latin typeface="Tahoma" panose="020B0604030504040204" pitchFamily="34" charset="0"/>
              <a:ea typeface="Tahoma" panose="020B0604030504040204" pitchFamily="34" charset="0"/>
              <a:cs typeface="Tahoma" panose="020B0604030504040204" pitchFamily="34" charset="0"/>
            </a:endParaRPr>
          </a:p>
          <a:p>
            <a:pPr algn="just"/>
            <a:r>
              <a:rPr lang="tr-TR" dirty="0">
                <a:latin typeface="Tahoma" panose="020B0604030504040204" pitchFamily="34" charset="0"/>
                <a:ea typeface="Tahoma" panose="020B0604030504040204" pitchFamily="34" charset="0"/>
                <a:cs typeface="Tahoma" panose="020B0604030504040204" pitchFamily="34" charset="0"/>
              </a:rPr>
              <a:t>    Golden Lotus Hotel olarak; biyoçeşitliliğin korunmasının yalnızca özünde var olan değeri nedeniyle değil aynı zamanda bize temiz hava, içilebilir su, kaliteli toprak sağladığı için çok önemli olduğunun farkındayız.</a:t>
            </a:r>
          </a:p>
          <a:p>
            <a:pPr algn="just"/>
            <a:endParaRPr lang="tr-TR"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Biyoçeşitliliği korumak ve farkındalık yaratmak adına tesis genel alanlarında; personel ve misafirlerin bu konuda bilinçlenmesini sağlamak adına görseller ve bilgi yazıları paylaşılmaktadır.</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Ülkemiz; coğrafi konumunun uygunluğu, iklim, jeoloji, toprak ve su kaynakları gibi farklı ekolojik değerlerin önemli özellikler taşıması, kuş göç yollarının üzerinde bulunması ve buzul çağlarında birçok hayvana sığınak teşkil etmiş olması sebebiyle, fauna bakımından zengin bir çeşitlilik gösterir. Misafirlerimize ‘Kemer  ve çevresi için sunmuş olduğumuz seyahat rehberi’ ile bir çok lokasyonda bu güzelliklere şahit olabilmeleri adına destek olmaktayız.</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Yenilenebilir enerji kaynaklarını tercih ederek biyoçeşitlilik ve ekosistemdeki yaşam formlarının korunmasına katkı sağlanmaktadır.</a:t>
            </a:r>
          </a:p>
          <a:p>
            <a:pPr algn="just"/>
            <a:endParaRPr lang="tr-TR"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 name="Resim 19">
            <a:extLst>
              <a:ext uri="{FF2B5EF4-FFF2-40B4-BE49-F238E27FC236}">
                <a16:creationId xmlns:a16="http://schemas.microsoft.com/office/drawing/2014/main" id="{26F320B5-C00A-217C-1780-BF1F72DCE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423032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214C03B-2985-349C-680A-239887C53B16}"/>
              </a:ext>
            </a:extLst>
          </p:cNvPr>
          <p:cNvSpPr/>
          <p:nvPr/>
        </p:nvSpPr>
        <p:spPr>
          <a:xfrm>
            <a:off x="753035" y="206186"/>
            <a:ext cx="2142565" cy="300317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245DB5AC-D622-E96C-E101-6547356C47DF}"/>
              </a:ext>
            </a:extLst>
          </p:cNvPr>
          <p:cNvSpPr/>
          <p:nvPr/>
        </p:nvSpPr>
        <p:spPr>
          <a:xfrm>
            <a:off x="3030071" y="206186"/>
            <a:ext cx="2142565" cy="300317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C7274962-BD38-55DD-02D0-D421B4804BFB}"/>
              </a:ext>
            </a:extLst>
          </p:cNvPr>
          <p:cNvSpPr/>
          <p:nvPr/>
        </p:nvSpPr>
        <p:spPr>
          <a:xfrm>
            <a:off x="5307107" y="206186"/>
            <a:ext cx="2142565" cy="300317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88342E13-7125-8B8C-7693-A3C3C70C1E2F}"/>
              </a:ext>
            </a:extLst>
          </p:cNvPr>
          <p:cNvSpPr/>
          <p:nvPr/>
        </p:nvSpPr>
        <p:spPr>
          <a:xfrm>
            <a:off x="7584143" y="206186"/>
            <a:ext cx="2142565" cy="300317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86213775-7221-9082-F556-CBDF67AAED4B}"/>
              </a:ext>
            </a:extLst>
          </p:cNvPr>
          <p:cNvSpPr/>
          <p:nvPr/>
        </p:nvSpPr>
        <p:spPr>
          <a:xfrm>
            <a:off x="9861179" y="206185"/>
            <a:ext cx="2142565" cy="300317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00B10B04-C907-70FC-3524-67F3B87CE105}"/>
              </a:ext>
            </a:extLst>
          </p:cNvPr>
          <p:cNvSpPr/>
          <p:nvPr/>
        </p:nvSpPr>
        <p:spPr>
          <a:xfrm>
            <a:off x="753035" y="3281085"/>
            <a:ext cx="2142565" cy="3003177"/>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F3969B13-4AFB-47FB-2C36-4B34F9A87DE8}"/>
              </a:ext>
            </a:extLst>
          </p:cNvPr>
          <p:cNvSpPr/>
          <p:nvPr/>
        </p:nvSpPr>
        <p:spPr>
          <a:xfrm>
            <a:off x="3030070" y="3281084"/>
            <a:ext cx="2142565" cy="3003177"/>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AE553F9A-3FAA-0A83-F6DF-D6A7ED32781A}"/>
              </a:ext>
            </a:extLst>
          </p:cNvPr>
          <p:cNvSpPr/>
          <p:nvPr/>
        </p:nvSpPr>
        <p:spPr>
          <a:xfrm>
            <a:off x="5307105" y="3281084"/>
            <a:ext cx="2142565" cy="3003177"/>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B6235E97-BEBD-5F0C-9CAB-150E7C13ABB2}"/>
              </a:ext>
            </a:extLst>
          </p:cNvPr>
          <p:cNvSpPr/>
          <p:nvPr/>
        </p:nvSpPr>
        <p:spPr>
          <a:xfrm>
            <a:off x="7588624" y="3281083"/>
            <a:ext cx="2142565" cy="3003177"/>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6E70F6A5-723B-F08B-7E84-F52EB16B5291}"/>
              </a:ext>
            </a:extLst>
          </p:cNvPr>
          <p:cNvSpPr/>
          <p:nvPr/>
        </p:nvSpPr>
        <p:spPr>
          <a:xfrm>
            <a:off x="9861179" y="3281082"/>
            <a:ext cx="2142565" cy="3003177"/>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5E7587F1-A5CA-793E-4ADE-AF3FC9E40DC2}"/>
              </a:ext>
            </a:extLst>
          </p:cNvPr>
          <p:cNvSpPr txBox="1"/>
          <p:nvPr/>
        </p:nvSpPr>
        <p:spPr>
          <a:xfrm>
            <a:off x="2698376" y="6355979"/>
            <a:ext cx="8304904" cy="369332"/>
          </a:xfrm>
          <a:prstGeom prst="rect">
            <a:avLst/>
          </a:prstGeom>
          <a:noFill/>
        </p:spPr>
        <p:txBody>
          <a:bodyPr wrap="square" rtlCol="0">
            <a:spAutoFit/>
          </a:bodyPr>
          <a:lstStyle/>
          <a:p>
            <a:pPr algn="ctr"/>
            <a:r>
              <a:rPr lang="tr-TR" dirty="0"/>
              <a:t>Tesisimizde bulunan bitkiler Antalya İli’ </a:t>
            </a:r>
            <a:r>
              <a:rPr lang="tr-TR" dirty="0" err="1"/>
              <a:t>nin</a:t>
            </a:r>
            <a:r>
              <a:rPr lang="tr-TR" dirty="0"/>
              <a:t> iklimine uygun olarak tercih edilmiştir.</a:t>
            </a:r>
          </a:p>
        </p:txBody>
      </p:sp>
    </p:spTree>
    <p:extLst>
      <p:ext uri="{BB962C8B-B14F-4D97-AF65-F5344CB8AC3E}">
        <p14:creationId xmlns:p14="http://schemas.microsoft.com/office/powerpoint/2010/main" val="344700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55694" y="2046939"/>
            <a:ext cx="10515600" cy="613669"/>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Karbon Ayak İzi Azaltma Hedefimiz Doğrultusunda;</a:t>
            </a:r>
          </a:p>
        </p:txBody>
      </p:sp>
      <p:sp>
        <p:nvSpPr>
          <p:cNvPr id="3" name="Dikdörtgen 2"/>
          <p:cNvSpPr/>
          <p:nvPr/>
        </p:nvSpPr>
        <p:spPr>
          <a:xfrm>
            <a:off x="737758" y="2660608"/>
            <a:ext cx="11167372" cy="2308324"/>
          </a:xfrm>
          <a:prstGeom prst="rect">
            <a:avLst/>
          </a:prstGeom>
        </p:spPr>
        <p:txBody>
          <a:bodyPr wrap="square">
            <a:spAutoFit/>
          </a:bodyPr>
          <a:lstStyle/>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Egzoz salınımını önlemek amacıyla tedarik edilen ürünlerin mümkün olduğunca yakın mesafelerden temin edilmesi sağlanmaktadır.  </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Satın Alma Prosedürümüz gereği ürün/cihaz tercihlerimizi Yeşil </a:t>
            </a:r>
            <a:r>
              <a:rPr lang="tr-TR" dirty="0" err="1">
                <a:latin typeface="Tahoma" panose="020B0604030504040204" pitchFamily="34" charset="0"/>
                <a:ea typeface="Tahoma" panose="020B0604030504040204" pitchFamily="34" charset="0"/>
                <a:cs typeface="Tahoma" panose="020B0604030504040204" pitchFamily="34" charset="0"/>
              </a:rPr>
              <a:t>Satınalma</a:t>
            </a:r>
            <a:r>
              <a:rPr lang="tr-TR" dirty="0">
                <a:latin typeface="Tahoma" panose="020B0604030504040204" pitchFamily="34" charset="0"/>
                <a:ea typeface="Tahoma" panose="020B0604030504040204" pitchFamily="34" charset="0"/>
                <a:cs typeface="Tahoma" panose="020B0604030504040204" pitchFamily="34" charset="0"/>
              </a:rPr>
              <a:t> Politikamız etkiliyor. Elektrikli cihazlarda A sınıfı ve üzeri doğa dostu cihazlar tercih edilmektedir.</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Otelimizdeki aydınlatmaların tasarruflu ve sensörlü olmasını sağlıyoruz. Tüm odalarda enerji </a:t>
            </a:r>
            <a:r>
              <a:rPr lang="tr-TR" dirty="0" err="1">
                <a:latin typeface="Tahoma" panose="020B0604030504040204" pitchFamily="34" charset="0"/>
                <a:ea typeface="Tahoma" panose="020B0604030504040204" pitchFamily="34" charset="0"/>
                <a:cs typeface="Tahoma" panose="020B0604030504040204" pitchFamily="34" charset="0"/>
              </a:rPr>
              <a:t>saver</a:t>
            </a:r>
            <a:r>
              <a:rPr lang="tr-TR" dirty="0">
                <a:latin typeface="Tahoma" panose="020B0604030504040204" pitchFamily="34" charset="0"/>
                <a:ea typeface="Tahoma" panose="020B0604030504040204" pitchFamily="34" charset="0"/>
                <a:cs typeface="Tahoma" panose="020B0604030504040204" pitchFamily="34" charset="0"/>
              </a:rPr>
              <a:t> sistemi kullanmaktayız.</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Sürekli teknik bakımlarla, soğutma gazlarının atmosfere yayılmasını engelliyoruz. </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Çevre koruma hedeflerimiz doğrultusunda personelimize çevre eğitimleri düzenli olarak verilmektedir.</a:t>
            </a:r>
            <a:endParaRPr lang="tr-TR" dirty="0"/>
          </a:p>
        </p:txBody>
      </p:sp>
      <p:pic>
        <p:nvPicPr>
          <p:cNvPr id="4" name="Resim 3">
            <a:extLst>
              <a:ext uri="{FF2B5EF4-FFF2-40B4-BE49-F238E27FC236}">
                <a16:creationId xmlns:a16="http://schemas.microsoft.com/office/drawing/2014/main" id="{D0191F79-B02C-FAF3-05DF-020FCC680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34935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762305" y="793614"/>
            <a:ext cx="6605813" cy="716700"/>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Çalışan Hakları ve Çalışan Motivasyonu </a:t>
            </a:r>
          </a:p>
        </p:txBody>
      </p:sp>
      <p:sp>
        <p:nvSpPr>
          <p:cNvPr id="4" name="İçerik Yer Tutucusu 3"/>
          <p:cNvSpPr>
            <a:spLocks noGrp="1"/>
          </p:cNvSpPr>
          <p:nvPr>
            <p:ph idx="1"/>
          </p:nvPr>
        </p:nvSpPr>
        <p:spPr>
          <a:xfrm>
            <a:off x="772140" y="1246081"/>
            <a:ext cx="11339177" cy="5083001"/>
          </a:xfrm>
        </p:spPr>
        <p:txBody>
          <a:bodyPr>
            <a:noAutofit/>
          </a:bodyPr>
          <a:lstStyle/>
          <a:p>
            <a:pPr marL="0" indent="0" algn="just">
              <a:buNone/>
            </a:pPr>
            <a:r>
              <a:rPr lang="tr-TR"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Çamaşırhane Kullanımı:</a:t>
            </a: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Tüm çalışanlarımızın üniformaları ve iş ile ilgili giyilen her türlü giysi ücretsiz olarak temin edilmekte ve temizlenmektedir. </a:t>
            </a:r>
          </a:p>
          <a:p>
            <a:pPr marL="0" indent="0" algn="just">
              <a:buNone/>
            </a:pPr>
            <a:r>
              <a:rPr lang="tr-TR"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Lojman Kullanımı:</a:t>
            </a: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Personel lojmanları Golden Lotus Hotel çalışan personelimizin kullanımına açıktır. Lojmanda kalan çalışanlarımızın tekstil ihtiyacı ve temizlik imkanı otelimiz tarafından ücretsiz karşılanmaktadır. </a:t>
            </a:r>
          </a:p>
          <a:p>
            <a:pPr marL="0" indent="0" algn="just">
              <a:buNone/>
            </a:pPr>
            <a:r>
              <a:rPr lang="tr-TR"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Personel Servisi:</a:t>
            </a: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Tesisimizde 24 saat çalışma esasına uygun olarak günün farklı saatlerinde çeşitli bölgelere servislerimiz bulunmaktadır. </a:t>
            </a:r>
          </a:p>
          <a:p>
            <a:pPr marL="0" indent="0" algn="just">
              <a:buNone/>
            </a:pPr>
            <a:r>
              <a:rPr lang="tr-TR"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Personel Yemekhanesi:</a:t>
            </a: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Çalışanlarımız için personel yemekhanesinde kahvaltı, öğle yemeği, akşam yemeği ve gece mesaisinde çalışanlarımız için gece yemeğimiz ücretsiz sunulmaktadır. Ayrıca yemek öncesi, sonrası ve molalarda içebilmeleri için her daim çay bulunmaktadır.</a:t>
            </a:r>
          </a:p>
          <a:p>
            <a:pPr marL="0" indent="0" algn="just">
              <a:buNone/>
            </a:pPr>
            <a:r>
              <a:rPr lang="tr-TR"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Doktor Ofisi: </a:t>
            </a:r>
            <a:r>
              <a:rPr lang="tr-TR" sz="1800" dirty="0">
                <a:solidFill>
                  <a:schemeClr val="tx1"/>
                </a:solidFill>
                <a:latin typeface="Tahoma" panose="020B0604030504040204" pitchFamily="34" charset="0"/>
                <a:ea typeface="Tahoma" panose="020B0604030504040204" pitchFamily="34" charset="0"/>
                <a:cs typeface="Tahoma" panose="020B0604030504040204" pitchFamily="34" charset="0"/>
              </a:rPr>
              <a:t>Tesisimiz Yaşam Hastanesi ile anlaşmalıdır. </a:t>
            </a:r>
          </a:p>
        </p:txBody>
      </p:sp>
      <p:pic>
        <p:nvPicPr>
          <p:cNvPr id="5" name="Resim 4">
            <a:extLst>
              <a:ext uri="{FF2B5EF4-FFF2-40B4-BE49-F238E27FC236}">
                <a16:creationId xmlns:a16="http://schemas.microsoft.com/office/drawing/2014/main" id="{43B2A7CD-6953-9C1F-0F78-FAEE439AF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150883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761956" y="917334"/>
            <a:ext cx="11214891" cy="5660057"/>
          </a:xfrm>
        </p:spPr>
        <p:txBody>
          <a:bodyPr/>
          <a:lstStyle/>
          <a:p>
            <a:pPr marL="0" indent="0">
              <a:buNone/>
            </a:pPr>
            <a:r>
              <a:rPr lang="tr-TR" sz="1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Çalışan Öneri ve Görüşleri: </a:t>
            </a: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Çalışanlarımızın öneri ve görüşlerini değerlendirmek amacıyla yılda 1 defa Personel Memnuniyeti Anketi yapılması planlanmaktadır. Anket sonuçları titizlikle değerlendirildikten sonra gerekli iyileştirmeler planlanacaktır. Ayrıca personelin Öneri ve Şikâyet Kutusu aracılığıyla çalışanlarımız rutin zamanlarda öneri ve görüşlerini dile getirebilmektedir.</a:t>
            </a:r>
          </a:p>
        </p:txBody>
      </p:sp>
      <p:sp>
        <p:nvSpPr>
          <p:cNvPr id="3" name="Metin kutusu 2">
            <a:extLst>
              <a:ext uri="{FF2B5EF4-FFF2-40B4-BE49-F238E27FC236}">
                <a16:creationId xmlns:a16="http://schemas.microsoft.com/office/drawing/2014/main" id="{95DA87B5-A6A5-DEDE-C5A8-6F35BE16AC28}"/>
              </a:ext>
            </a:extLst>
          </p:cNvPr>
          <p:cNvSpPr txBox="1"/>
          <p:nvPr/>
        </p:nvSpPr>
        <p:spPr>
          <a:xfrm>
            <a:off x="761956" y="2551837"/>
            <a:ext cx="11214891" cy="1754326"/>
          </a:xfrm>
          <a:prstGeom prst="rect">
            <a:avLst/>
          </a:prstGeom>
          <a:noFill/>
        </p:spPr>
        <p:txBody>
          <a:bodyPr wrap="square">
            <a:spAutoFit/>
          </a:bodyPr>
          <a:lstStyle/>
          <a:p>
            <a:r>
              <a:rPr lang="tr-TR"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Eşitlik: </a:t>
            </a:r>
          </a:p>
          <a:p>
            <a:pPr algn="just"/>
            <a:r>
              <a:rPr lang="tr-TR" dirty="0">
                <a:latin typeface="Tahoma" panose="020B0604030504040204" pitchFamily="34" charset="0"/>
                <a:ea typeface="Tahoma" panose="020B0604030504040204" pitchFamily="34" charset="0"/>
                <a:cs typeface="Tahoma" panose="020B0604030504040204" pitchFamily="34" charset="0"/>
              </a:rPr>
              <a:t>Otelimizde gerek misafir gerekse personel olarak farklı din, dil, ırk mensupları bulunmaktadır. Temel prensibimiz hiç kimsenin cinsiyet, din, dil ve ırk konularında ayrımcılığa maruz kalmamasıdır. Muhasebe tarafından verilen oryantasyon eğitimlerinde de bu konu anlatılmakta ve personelin benimsemesi sağlanmaktadır. Ayrıca çalışan hakları ve bu konuya verilen önem Muhasebe tarafından yapılan Oryantasyon eğitimlerinde vurgulanmaktadır.</a:t>
            </a:r>
          </a:p>
        </p:txBody>
      </p:sp>
      <p:pic>
        <p:nvPicPr>
          <p:cNvPr id="2" name="Resim 1">
            <a:extLst>
              <a:ext uri="{FF2B5EF4-FFF2-40B4-BE49-F238E27FC236}">
                <a16:creationId xmlns:a16="http://schemas.microsoft.com/office/drawing/2014/main" id="{1316F227-801B-9E27-F6E1-6721F3618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5" name="Metin kutusu 4">
            <a:extLst>
              <a:ext uri="{FF2B5EF4-FFF2-40B4-BE49-F238E27FC236}">
                <a16:creationId xmlns:a16="http://schemas.microsoft.com/office/drawing/2014/main" id="{DEE994D5-7FA2-9B5E-081F-D853FA5F9DC1}"/>
              </a:ext>
            </a:extLst>
          </p:cNvPr>
          <p:cNvSpPr txBox="1"/>
          <p:nvPr/>
        </p:nvSpPr>
        <p:spPr>
          <a:xfrm>
            <a:off x="3505200" y="4582160"/>
            <a:ext cx="5151120" cy="1754326"/>
          </a:xfrm>
          <a:prstGeom prst="rect">
            <a:avLst/>
          </a:prstGeom>
          <a:noFill/>
        </p:spPr>
        <p:txBody>
          <a:bodyPr wrap="square" rtlCol="0">
            <a:spAutoFit/>
          </a:bodyPr>
          <a:lstStyle/>
          <a:p>
            <a:endParaRPr lang="tr-TR" dirty="0"/>
          </a:p>
        </p:txBody>
      </p:sp>
      <p:graphicFrame>
        <p:nvGraphicFramePr>
          <p:cNvPr id="11" name="Grafik 10">
            <a:extLst>
              <a:ext uri="{FF2B5EF4-FFF2-40B4-BE49-F238E27FC236}">
                <a16:creationId xmlns:a16="http://schemas.microsoft.com/office/drawing/2014/main" id="{C75C3BD7-FD74-4B5C-4EB6-EB49C47A27D3}"/>
              </a:ext>
            </a:extLst>
          </p:cNvPr>
          <p:cNvGraphicFramePr/>
          <p:nvPr>
            <p:extLst>
              <p:ext uri="{D42A27DB-BD31-4B8C-83A1-F6EECF244321}">
                <p14:modId xmlns:p14="http://schemas.microsoft.com/office/powerpoint/2010/main" val="4044824541"/>
              </p:ext>
            </p:extLst>
          </p:nvPr>
        </p:nvGraphicFramePr>
        <p:xfrm>
          <a:off x="3342640" y="4184316"/>
          <a:ext cx="6380480" cy="2592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2571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838200" y="1084768"/>
            <a:ext cx="4800600" cy="755337"/>
          </a:xfrm>
        </p:spPr>
        <p:txBody>
          <a:bodyPr>
            <a:normAutofit/>
          </a:bodyPr>
          <a:lstStyle/>
          <a:p>
            <a: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Çalışan</a:t>
            </a:r>
            <a:r>
              <a:rPr lang="tr-TR" sz="2800" b="1" dirty="0">
                <a:solidFill>
                  <a:schemeClr val="accent4">
                    <a:lumMod val="75000"/>
                  </a:schemeClr>
                </a:solidFill>
                <a:latin typeface="Tahoma" panose="020B0604030504040204" pitchFamily="34" charset="0"/>
                <a:ea typeface="Tahoma" panose="020B0604030504040204" pitchFamily="34" charset="0"/>
                <a:cs typeface="Tahoma" panose="020B0604030504040204" pitchFamily="34" charset="0"/>
              </a:rPr>
              <a:t> </a:t>
            </a:r>
            <a: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Profilimiz </a:t>
            </a:r>
          </a:p>
        </p:txBody>
      </p:sp>
      <p:sp>
        <p:nvSpPr>
          <p:cNvPr id="5" name="İçerik Yer Tutucusu 4"/>
          <p:cNvSpPr>
            <a:spLocks noGrp="1"/>
          </p:cNvSpPr>
          <p:nvPr>
            <p:ph idx="1"/>
          </p:nvPr>
        </p:nvSpPr>
        <p:spPr>
          <a:xfrm>
            <a:off x="838200" y="1262130"/>
            <a:ext cx="10515600" cy="4914833"/>
          </a:xfrm>
        </p:spPr>
        <p:txBody>
          <a:bodyPr>
            <a:normAutofit/>
          </a:bodyPr>
          <a:lstStyle/>
          <a:p>
            <a:pPr marL="0" indent="0">
              <a:buNone/>
            </a:pPr>
            <a:endParaRPr lang="tr-TR" sz="1800" dirty="0">
              <a:latin typeface="Tahoma" panose="020B0604030504040204" pitchFamily="34" charset="0"/>
              <a:ea typeface="Tahoma" panose="020B0604030504040204" pitchFamily="34" charset="0"/>
              <a:cs typeface="Tahoma" panose="020B0604030504040204" pitchFamily="34" charset="0"/>
            </a:endParaRPr>
          </a:p>
          <a:p>
            <a:endParaRPr lang="tr-TR" sz="1800" dirty="0">
              <a:latin typeface="Tahoma" panose="020B0604030504040204" pitchFamily="34" charset="0"/>
              <a:ea typeface="Tahoma" panose="020B0604030504040204" pitchFamily="34" charset="0"/>
              <a:cs typeface="Tahoma" panose="020B0604030504040204" pitchFamily="34" charset="0"/>
            </a:endParaRPr>
          </a:p>
          <a:p>
            <a:endParaRPr lang="tr-TR" sz="1800" dirty="0">
              <a:latin typeface="Tahoma" panose="020B0604030504040204" pitchFamily="34" charset="0"/>
              <a:ea typeface="Tahoma" panose="020B0604030504040204" pitchFamily="34" charset="0"/>
              <a:cs typeface="Tahoma" panose="020B0604030504040204" pitchFamily="34" charset="0"/>
            </a:endParaRPr>
          </a:p>
          <a:p>
            <a:endParaRPr lang="tr-TR" sz="1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Grafik 13"/>
          <p:cNvGraphicFramePr/>
          <p:nvPr>
            <p:extLst>
              <p:ext uri="{D42A27DB-BD31-4B8C-83A1-F6EECF244321}">
                <p14:modId xmlns:p14="http://schemas.microsoft.com/office/powerpoint/2010/main" val="277741409"/>
              </p:ext>
            </p:extLst>
          </p:nvPr>
        </p:nvGraphicFramePr>
        <p:xfrm>
          <a:off x="623285" y="734518"/>
          <a:ext cx="2601531" cy="5886318"/>
        </p:xfrm>
        <a:graphic>
          <a:graphicData uri="http://schemas.openxmlformats.org/drawingml/2006/chart">
            <c:chart xmlns:c="http://schemas.openxmlformats.org/drawingml/2006/chart" xmlns:r="http://schemas.openxmlformats.org/officeDocument/2006/relationships" r:id="rId2"/>
          </a:graphicData>
        </a:graphic>
      </p:graphicFrame>
      <p:pic>
        <p:nvPicPr>
          <p:cNvPr id="3" name="Resim 2">
            <a:extLst>
              <a:ext uri="{FF2B5EF4-FFF2-40B4-BE49-F238E27FC236}">
                <a16:creationId xmlns:a16="http://schemas.microsoft.com/office/drawing/2014/main" id="{7A4D0367-102A-A095-5C08-07006125C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graphicFrame>
        <p:nvGraphicFramePr>
          <p:cNvPr id="7" name="Grafik 6">
            <a:extLst>
              <a:ext uri="{FF2B5EF4-FFF2-40B4-BE49-F238E27FC236}">
                <a16:creationId xmlns:a16="http://schemas.microsoft.com/office/drawing/2014/main" id="{EFAAD5A3-2C5E-FA32-CA81-226E0DEC662A}"/>
              </a:ext>
            </a:extLst>
          </p:cNvPr>
          <p:cNvGraphicFramePr/>
          <p:nvPr>
            <p:extLst>
              <p:ext uri="{D42A27DB-BD31-4B8C-83A1-F6EECF244321}">
                <p14:modId xmlns:p14="http://schemas.microsoft.com/office/powerpoint/2010/main" val="2997752543"/>
              </p:ext>
            </p:extLst>
          </p:nvPr>
        </p:nvGraphicFramePr>
        <p:xfrm>
          <a:off x="838200" y="1819785"/>
          <a:ext cx="4800601" cy="39534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k 10">
            <a:extLst>
              <a:ext uri="{FF2B5EF4-FFF2-40B4-BE49-F238E27FC236}">
                <a16:creationId xmlns:a16="http://schemas.microsoft.com/office/drawing/2014/main" id="{A2BAF6B5-BA0F-CFD3-903F-A37DF24451E7}"/>
              </a:ext>
            </a:extLst>
          </p:cNvPr>
          <p:cNvGraphicFramePr/>
          <p:nvPr>
            <p:extLst>
              <p:ext uri="{D42A27DB-BD31-4B8C-83A1-F6EECF244321}">
                <p14:modId xmlns:p14="http://schemas.microsoft.com/office/powerpoint/2010/main" val="1699207133"/>
              </p:ext>
            </p:extLst>
          </p:nvPr>
        </p:nvGraphicFramePr>
        <p:xfrm>
          <a:off x="7183120" y="1717041"/>
          <a:ext cx="5008880" cy="40561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5197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760912" y="1228165"/>
            <a:ext cx="2403629" cy="489938"/>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Eğitimler</a:t>
            </a:r>
          </a:p>
        </p:txBody>
      </p:sp>
      <p:sp>
        <p:nvSpPr>
          <p:cNvPr id="4" name="İçerik Yer Tutucusu 3"/>
          <p:cNvSpPr>
            <a:spLocks noGrp="1"/>
          </p:cNvSpPr>
          <p:nvPr>
            <p:ph idx="1"/>
          </p:nvPr>
        </p:nvSpPr>
        <p:spPr>
          <a:xfrm>
            <a:off x="760911" y="1827998"/>
            <a:ext cx="11314547" cy="4510398"/>
          </a:xfrm>
        </p:spPr>
        <p:txBody>
          <a:bodyPr>
            <a:normAutofit lnSpcReduction="10000"/>
          </a:bodyPr>
          <a:lstStyle/>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Tesisimizde yıllık eğitim planları doğrultusunda farklı içerikte iç ve dış kaynaklı eğitimler verilmektedir. Bu eğitimler ile personelimizin yetkinliği ve bilgi düzeyinin artırılması amaçlanmaktadır.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Oryantasyon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İşbaşı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İş sağlığı ve Güvenliği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İlkyardım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Yangın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Çevre Koruma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Kişisel Gelişim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Hijyen ve Gıda Güvenliği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Yüksekte Çalışma Eğitimleri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Bulaşıcı Hastalıklar Eğitimi</a:t>
            </a:r>
          </a:p>
        </p:txBody>
      </p:sp>
      <p:pic>
        <p:nvPicPr>
          <p:cNvPr id="5" name="Resim 4">
            <a:extLst>
              <a:ext uri="{FF2B5EF4-FFF2-40B4-BE49-F238E27FC236}">
                <a16:creationId xmlns:a16="http://schemas.microsoft.com/office/drawing/2014/main" id="{4006C1CE-6DFA-F7B0-8CC1-627B52718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3109961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AAADEDD-9C46-1408-3D67-CB2280C25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3" name="Dikdörtgen 2">
            <a:extLst>
              <a:ext uri="{FF2B5EF4-FFF2-40B4-BE49-F238E27FC236}">
                <a16:creationId xmlns:a16="http://schemas.microsoft.com/office/drawing/2014/main" id="{91F4FD2A-C92F-BD8D-30C0-39E7A7C41237}"/>
              </a:ext>
            </a:extLst>
          </p:cNvPr>
          <p:cNvSpPr/>
          <p:nvPr/>
        </p:nvSpPr>
        <p:spPr>
          <a:xfrm>
            <a:off x="1470211" y="1085131"/>
            <a:ext cx="3953436" cy="269619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A53FE9CC-8221-0F9E-F426-71330FAD3354}"/>
              </a:ext>
            </a:extLst>
          </p:cNvPr>
          <p:cNvSpPr/>
          <p:nvPr/>
        </p:nvSpPr>
        <p:spPr>
          <a:xfrm>
            <a:off x="7192084" y="1110934"/>
            <a:ext cx="3953436" cy="264458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A35DA07B-4148-89B2-094A-6BD769B70426}"/>
              </a:ext>
            </a:extLst>
          </p:cNvPr>
          <p:cNvSpPr/>
          <p:nvPr/>
        </p:nvSpPr>
        <p:spPr>
          <a:xfrm>
            <a:off x="7192084" y="3963490"/>
            <a:ext cx="3953436" cy="2747802"/>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38D83C46-8FCF-71A8-AFA7-34A28EA04DAC}"/>
              </a:ext>
            </a:extLst>
          </p:cNvPr>
          <p:cNvSpPr txBox="1"/>
          <p:nvPr/>
        </p:nvSpPr>
        <p:spPr>
          <a:xfrm>
            <a:off x="762000" y="400109"/>
            <a:ext cx="4320988" cy="477054"/>
          </a:xfrm>
          <a:prstGeom prst="rect">
            <a:avLst/>
          </a:prstGeom>
          <a:noFill/>
        </p:spPr>
        <p:txBody>
          <a:bodyPr wrap="square" rtlCol="0">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Personel Eğitimlerimiz</a:t>
            </a:r>
          </a:p>
        </p:txBody>
      </p:sp>
      <p:sp>
        <p:nvSpPr>
          <p:cNvPr id="9" name="Dikdörtgen 8">
            <a:extLst>
              <a:ext uri="{FF2B5EF4-FFF2-40B4-BE49-F238E27FC236}">
                <a16:creationId xmlns:a16="http://schemas.microsoft.com/office/drawing/2014/main" id="{37D38333-F77A-46DA-CB15-AFFE575D318D}"/>
              </a:ext>
            </a:extLst>
          </p:cNvPr>
          <p:cNvSpPr/>
          <p:nvPr/>
        </p:nvSpPr>
        <p:spPr>
          <a:xfrm>
            <a:off x="1470211" y="3989294"/>
            <a:ext cx="3953436" cy="2696195"/>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26353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55895" y="1131913"/>
            <a:ext cx="6548717" cy="716700"/>
          </a:xfrm>
        </p:spPr>
        <p:txBody>
          <a:bodyPr>
            <a:normAutofit fontScale="90000"/>
          </a:bodyPr>
          <a:lstStyle/>
          <a:p>
            <a: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Sosyal İnsan Odaklı Yaklaşımımız</a:t>
            </a:r>
            <a:b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br>
            <a: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3" name="İçerik Yer Tutucusu 2"/>
          <p:cNvSpPr>
            <a:spLocks noGrp="1"/>
          </p:cNvSpPr>
          <p:nvPr>
            <p:ph idx="1"/>
          </p:nvPr>
        </p:nvSpPr>
        <p:spPr>
          <a:xfrm>
            <a:off x="766482" y="1640248"/>
            <a:ext cx="11063796" cy="5217752"/>
          </a:xfrm>
        </p:spPr>
        <p:txBody>
          <a:bodyPr>
            <a:noAutofit/>
          </a:bodyPr>
          <a:lstStyle/>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      Golden Lotus Hotel olarak tüm faaliyetlerimizi ve iş süreçlerimizi, insan sağlığının korunması, insani gelişimin desteklenmesi ve fırsat eşitliğini esas alarak sürdürmekteyiz. İnsani gelişimin sürdürülebilir kılınmasına olanak sağlayacak şekilde; yenilikçi, güvenilir, erişilebilir iş ve yaşam ortamına odaklanmaktayız.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Nitelikli eğitimin yaygınlaştırılması, fırsat eşitliğinin sağlanması ve korunması ile toplumsal sağlığın gözetilmesi konularına azami dikkat göstermekteyiz.</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Toplumun ve faaliyet alanlarındaki yerel paydaşların sosyal ve ekonomik kalkınmasına iş birlikleri yapmak adına imkan yaratmaktayız.</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İhtiyaç sahibi çalışanlarımıza, insan kaynakları aracılığıyla maddi ve manevi destek konusunda duyarlıyız.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Her türlü ayrımcılığı önleyerek, çalışanlarına istihdam, kariyer yönetimi, ücretlendirme ve performans değerlendirmesi gibi konularda eşit haklar sağlamaktayız.</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Kadın istihdamının gelişimine ve nitelikli aktif katılımına destek olarak tüm kademelerde kadın istihdamını artırmaya çalışmaktayız.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Çalışanların kişisel gelişimleri ile küresel vatandaşlık bilinçlerinin geliştirilmesi yönünde aktif çalışmalar yapmakta ve bu çalışmaları desteklemekteyiz. </a:t>
            </a:r>
          </a:p>
          <a:p>
            <a:endParaRPr lang="tr-TR" sz="1800" dirty="0">
              <a:latin typeface="Tahoma" panose="020B0604030504040204" pitchFamily="34" charset="0"/>
              <a:ea typeface="Tahoma" panose="020B0604030504040204" pitchFamily="34" charset="0"/>
              <a:cs typeface="Tahoma" panose="020B0604030504040204" pitchFamily="34" charset="0"/>
            </a:endParaRPr>
          </a:p>
        </p:txBody>
      </p:sp>
      <p:pic>
        <p:nvPicPr>
          <p:cNvPr id="6" name="Resim 5">
            <a:extLst>
              <a:ext uri="{FF2B5EF4-FFF2-40B4-BE49-F238E27FC236}">
                <a16:creationId xmlns:a16="http://schemas.microsoft.com/office/drawing/2014/main" id="{7F287628-A6FB-A321-ABFC-161F90447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3802478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C511238-77E3-2B3E-4330-044289AC42FE}"/>
              </a:ext>
            </a:extLst>
          </p:cNvPr>
          <p:cNvSpPr txBox="1"/>
          <p:nvPr/>
        </p:nvSpPr>
        <p:spPr>
          <a:xfrm>
            <a:off x="762000" y="400109"/>
            <a:ext cx="4320988" cy="477054"/>
          </a:xfrm>
          <a:prstGeom prst="rect">
            <a:avLst/>
          </a:prstGeom>
          <a:noFill/>
        </p:spPr>
        <p:txBody>
          <a:bodyPr wrap="square" rtlCol="0">
            <a:sp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Personel Etkinliklerimiz</a:t>
            </a:r>
          </a:p>
        </p:txBody>
      </p:sp>
      <p:pic>
        <p:nvPicPr>
          <p:cNvPr id="3" name="Resim 2">
            <a:extLst>
              <a:ext uri="{FF2B5EF4-FFF2-40B4-BE49-F238E27FC236}">
                <a16:creationId xmlns:a16="http://schemas.microsoft.com/office/drawing/2014/main" id="{42D991F5-8C54-4BBD-8153-5DD2F30E4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4" name="Dikdörtgen 3">
            <a:extLst>
              <a:ext uri="{FF2B5EF4-FFF2-40B4-BE49-F238E27FC236}">
                <a16:creationId xmlns:a16="http://schemas.microsoft.com/office/drawing/2014/main" id="{63DAD2D0-BCAE-E5DB-2F84-32F8F1D1285F}"/>
              </a:ext>
            </a:extLst>
          </p:cNvPr>
          <p:cNvSpPr/>
          <p:nvPr/>
        </p:nvSpPr>
        <p:spPr>
          <a:xfrm>
            <a:off x="941294" y="1281952"/>
            <a:ext cx="3406588" cy="268044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1E062AF4-C076-B131-62D7-FDED243627AA}"/>
              </a:ext>
            </a:extLst>
          </p:cNvPr>
          <p:cNvSpPr/>
          <p:nvPr/>
        </p:nvSpPr>
        <p:spPr>
          <a:xfrm>
            <a:off x="941294" y="4096871"/>
            <a:ext cx="3406588" cy="268044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83B1649D-1677-22B4-ED54-058E9445FBB0}"/>
              </a:ext>
            </a:extLst>
          </p:cNvPr>
          <p:cNvSpPr/>
          <p:nvPr/>
        </p:nvSpPr>
        <p:spPr>
          <a:xfrm>
            <a:off x="4858870" y="4114797"/>
            <a:ext cx="3406588" cy="268044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5AE51612-918E-EC86-BF1A-8379257B8A9E}"/>
              </a:ext>
            </a:extLst>
          </p:cNvPr>
          <p:cNvSpPr/>
          <p:nvPr/>
        </p:nvSpPr>
        <p:spPr>
          <a:xfrm>
            <a:off x="4858870" y="1281951"/>
            <a:ext cx="3406588" cy="268044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E719AEBB-53A7-93E4-2656-C84897AA12DF}"/>
              </a:ext>
            </a:extLst>
          </p:cNvPr>
          <p:cNvSpPr/>
          <p:nvPr/>
        </p:nvSpPr>
        <p:spPr>
          <a:xfrm>
            <a:off x="8471647" y="1281951"/>
            <a:ext cx="3541059" cy="2680447"/>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1998C9EA-C53F-5202-06B6-B4600BC6D65A}"/>
              </a:ext>
            </a:extLst>
          </p:cNvPr>
          <p:cNvSpPr/>
          <p:nvPr/>
        </p:nvSpPr>
        <p:spPr>
          <a:xfrm>
            <a:off x="8471647" y="4114798"/>
            <a:ext cx="3541059" cy="2680447"/>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6119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69405" y="5858001"/>
            <a:ext cx="11350878" cy="646331"/>
          </a:xfrm>
          <a:prstGeom prst="rect">
            <a:avLst/>
          </a:prstGeom>
        </p:spPr>
        <p:txBody>
          <a:bodyPr wrap="square">
            <a:spAutoFit/>
          </a:bodyPr>
          <a:lstStyle/>
          <a:p>
            <a:pPr algn="ctr"/>
            <a:r>
              <a:rPr lang="tr-TR" dirty="0">
                <a:latin typeface="Tahoma" panose="020B0604030504040204" pitchFamily="34" charset="0"/>
                <a:ea typeface="Tahoma" panose="020B0604030504040204" pitchFamily="34" charset="0"/>
                <a:cs typeface="Tahoma" panose="020B0604030504040204" pitchFamily="34" charset="0"/>
              </a:rPr>
              <a:t>Golden Lotus Hotel olarak geleneksel Türk Mutfağını ve Türk Kültürünü misafirlerimiz ile paylaşmaktan, özel günleri misafirlerimiz ile kutlamaktan mutluluk duyuyoruz.</a:t>
            </a:r>
          </a:p>
        </p:txBody>
      </p:sp>
      <p:sp>
        <p:nvSpPr>
          <p:cNvPr id="11" name="Dikdörtgen 10">
            <a:extLst>
              <a:ext uri="{FF2B5EF4-FFF2-40B4-BE49-F238E27FC236}">
                <a16:creationId xmlns:a16="http://schemas.microsoft.com/office/drawing/2014/main" id="{0C5B1B5E-A870-33FB-499A-406A5854FCA2}"/>
              </a:ext>
            </a:extLst>
          </p:cNvPr>
          <p:cNvSpPr/>
          <p:nvPr/>
        </p:nvSpPr>
        <p:spPr>
          <a:xfrm>
            <a:off x="797859" y="179294"/>
            <a:ext cx="4661647" cy="258183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A85C988E-A372-8892-63EE-5CB0E8467651}"/>
              </a:ext>
            </a:extLst>
          </p:cNvPr>
          <p:cNvSpPr/>
          <p:nvPr/>
        </p:nvSpPr>
        <p:spPr>
          <a:xfrm>
            <a:off x="797859" y="2875212"/>
            <a:ext cx="4661647" cy="2581835"/>
          </a:xfrm>
          <a:prstGeom prst="rect">
            <a:avLst/>
          </a:prstGeom>
          <a:blipFill dpi="0" rotWithShape="1">
            <a:blip r:embed="rId3">
              <a:extLst>
                <a:ext uri="{28A0092B-C50C-407E-A947-70E740481C1C}">
                  <a14:useLocalDpi xmlns:a14="http://schemas.microsoft.com/office/drawing/2010/main" val="0"/>
                </a:ext>
              </a:extLst>
            </a:blip>
            <a:srcRect/>
            <a:stretch>
              <a:fillRect l="-12442" r="-11960"/>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35C12711-5E67-6B94-1A67-F15F2F99B4A1}"/>
              </a:ext>
            </a:extLst>
          </p:cNvPr>
          <p:cNvSpPr/>
          <p:nvPr/>
        </p:nvSpPr>
        <p:spPr>
          <a:xfrm>
            <a:off x="5961529" y="179294"/>
            <a:ext cx="2967318" cy="251011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77D69CEB-79B8-633C-B3C2-B8C85CAE4394}"/>
              </a:ext>
            </a:extLst>
          </p:cNvPr>
          <p:cNvSpPr/>
          <p:nvPr/>
        </p:nvSpPr>
        <p:spPr>
          <a:xfrm>
            <a:off x="5961529" y="2911070"/>
            <a:ext cx="2967318" cy="251011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F3C7E9F9-F4E3-400A-9D7A-C1F022A583F0}"/>
              </a:ext>
            </a:extLst>
          </p:cNvPr>
          <p:cNvSpPr/>
          <p:nvPr/>
        </p:nvSpPr>
        <p:spPr>
          <a:xfrm>
            <a:off x="9094694" y="176835"/>
            <a:ext cx="2967318" cy="2510118"/>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3ED63608-A565-974F-7C18-867D36DCEAF5}"/>
              </a:ext>
            </a:extLst>
          </p:cNvPr>
          <p:cNvSpPr/>
          <p:nvPr/>
        </p:nvSpPr>
        <p:spPr>
          <a:xfrm>
            <a:off x="9094694" y="2875212"/>
            <a:ext cx="2967318" cy="251011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9506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76601" y="1217525"/>
            <a:ext cx="6674224" cy="768216"/>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Sağlıklı Gezegen Odaklı İş Anlayışımız</a:t>
            </a:r>
          </a:p>
        </p:txBody>
      </p:sp>
      <p:sp>
        <p:nvSpPr>
          <p:cNvPr id="3" name="İçerik Yer Tutucusu 2"/>
          <p:cNvSpPr>
            <a:spLocks noGrp="1"/>
          </p:cNvSpPr>
          <p:nvPr>
            <p:ph idx="1"/>
          </p:nvPr>
        </p:nvSpPr>
        <p:spPr>
          <a:xfrm>
            <a:off x="869576" y="1811379"/>
            <a:ext cx="11221810" cy="4367479"/>
          </a:xfrm>
        </p:spPr>
        <p:txBody>
          <a:bodyPr>
            <a:normAutofit fontScale="92500" lnSpcReduction="10000"/>
          </a:bodyPr>
          <a:lstStyle/>
          <a:p>
            <a:pPr marL="0" indent="0" algn="just">
              <a:buNone/>
            </a:pPr>
            <a:r>
              <a:rPr lang="tr-TR" sz="19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Golden Lotus Hotel olarak faaliyetlerimizi gerçekleştirirken, bütün iş ortakları ve paydaşları ile birlikte, gezegenin tüm unsurlarının korunmasını ve çevresel etkilerinin azaltılmasını esas almaktayız. </a:t>
            </a:r>
          </a:p>
          <a:p>
            <a:pPr algn="just">
              <a:buFont typeface="Wingdings" panose="05000000000000000000" pitchFamily="2" charset="2"/>
              <a:buChar char="§"/>
            </a:pPr>
            <a:r>
              <a:rPr lang="tr-TR" sz="19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Çevre dostu ürün ve hizmetlerin geliştirilmesine ve uygulamasına olanak sağlamaktayız. </a:t>
            </a:r>
          </a:p>
          <a:p>
            <a:pPr algn="just">
              <a:buFont typeface="Wingdings" panose="05000000000000000000" pitchFamily="2" charset="2"/>
              <a:buChar char="§"/>
            </a:pPr>
            <a:r>
              <a:rPr lang="tr-TR" sz="19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Enerji tüketiminde yenilenebilir enerji kaynaklarının (YEK) kullanımını artırarak </a:t>
            </a:r>
            <a:r>
              <a:rPr lang="tr-TR" sz="1900" dirty="0">
                <a:latin typeface="Tahoma" panose="020B0604030504040204" pitchFamily="34" charset="0"/>
                <a:ea typeface="Tahoma" panose="020B0604030504040204" pitchFamily="34" charset="0"/>
                <a:cs typeface="Tahoma" panose="020B0604030504040204" pitchFamily="34" charset="0"/>
              </a:rPr>
              <a:t>biyoçeşitlilik ve ekosistemdeki yaşam formlarının korunmasına katkı sağlamak için </a:t>
            </a:r>
            <a:r>
              <a:rPr lang="tr-TR" sz="19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çabalamaktayız. </a:t>
            </a:r>
          </a:p>
          <a:p>
            <a:pPr algn="just">
              <a:buFont typeface="Wingdings" panose="05000000000000000000" pitchFamily="2" charset="2"/>
              <a:buChar char="§"/>
            </a:pPr>
            <a:r>
              <a:rPr lang="tr-TR" sz="19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Su ve enerji tüketimi ile ilgili personelimiz ve misafirlerimizde farkındalık geliştirme çalışmaları ile ülkemiz değerlerine katkı sağlamaya çalışmaktayız.</a:t>
            </a:r>
          </a:p>
          <a:p>
            <a:pPr algn="just">
              <a:buFont typeface="Wingdings" panose="05000000000000000000" pitchFamily="2" charset="2"/>
              <a:buChar char="§"/>
            </a:pPr>
            <a:r>
              <a:rPr lang="tr-TR" sz="18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Atık ayrıştırma ve çevre bilincinin tüm otel çalışanları ve çevremizdeki diğer paydaşlarla geliştirilmesini sağlamaktayız.</a:t>
            </a:r>
            <a:endParaRPr lang="tr-TR" sz="19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
            </a:pPr>
            <a:r>
              <a:rPr lang="tr-TR" sz="1900" dirty="0">
                <a:latin typeface="Tahoma" panose="020B0604030504040204" pitchFamily="34" charset="0"/>
                <a:ea typeface="Tahoma" panose="020B0604030504040204" pitchFamily="34" charset="0"/>
                <a:cs typeface="Tahoma" panose="020B0604030504040204" pitchFamily="34" charset="0"/>
              </a:rPr>
              <a:t>Kullanım sonucu açığa çıkan atık sular ASAT hattına bağlı olup, Bağlantı Kalite Kontrol Ruhsatı ile belgelendirilmektedir.</a:t>
            </a:r>
            <a:r>
              <a:rPr lang="tr-TR" sz="20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Deniz ve doğanın kirlenmemesi ve gelecek nesillere temiz bir şekilde bırakılması için vazifelerimizi önemle yerine getirmekteyiz. </a:t>
            </a:r>
          </a:p>
          <a:p>
            <a:pPr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Geçerli olan tüm yasalara, yönetmeliklere, düzenlemelere ve belirlenen standartlara uyarak çevre üzerindeki negatif etkiyi en aza indirmek için gerekli tüm önlemleri almaktayız.</a:t>
            </a:r>
          </a:p>
          <a:p>
            <a:pPr algn="just">
              <a:buFont typeface="Wingdings" panose="05000000000000000000" pitchFamily="2" charset="2"/>
              <a:buChar char="§"/>
            </a:pPr>
            <a:endParaRPr lang="tr-TR" sz="20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Ø"/>
            </a:pPr>
            <a:endParaRPr lang="tr-TR" sz="19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tr-TR" sz="18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tr-TR" sz="18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tr-TR" sz="18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pPr>
            <a:endParaRPr lang="tr-TR"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Resim 4">
            <a:extLst>
              <a:ext uri="{FF2B5EF4-FFF2-40B4-BE49-F238E27FC236}">
                <a16:creationId xmlns:a16="http://schemas.microsoft.com/office/drawing/2014/main" id="{1010E2FE-8173-5A90-CE3A-DB26A1A07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725544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806213" y="1789867"/>
            <a:ext cx="11333086" cy="4503358"/>
          </a:xfrm>
        </p:spPr>
        <p:txBody>
          <a:bodyPr>
            <a:normAutofit lnSpcReduction="10000"/>
          </a:bodyPr>
          <a:lstStyle/>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      Golden Lotus Hotel Ailesi olarak, turizmin bir parçası olmanın verdiği bilinç ve sorumluluk ile tüm müşterilerimizi misafir olarak kabul edip, ulusal ve uluslararası değerleri harmanlayarak hizmet sunmayı ilke edinmekteyiz. Rekabet gücümüzü misafir memnuniyetini sağlayarak arttırabileceğimize ve bu sayede yer aldığımız pazarlarda çok daha iyi yerlere gelebileceğimize inanmaktayız. Misafirlerimizin şikâyetlerini takip etmek, konuyla ilgili misafirlerimizi bilgilendirmek ve çözmek yoluyla şikâyetlerini fırsat haline getirmek birincil görevimizdir. </a:t>
            </a:r>
          </a:p>
          <a:p>
            <a:pPr marL="0" indent="0">
              <a:buNone/>
            </a:pPr>
            <a:endParaRPr lang="tr-TR" sz="19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Çocuk Hakları Odaklı İş Anlayışımız </a:t>
            </a:r>
            <a:endParaRPr lang="tr-TR" sz="2500" b="1" dirty="0">
              <a:solidFill>
                <a:schemeClr val="accent2">
                  <a:lumMod val="75000"/>
                </a:schemeClr>
              </a:solidFill>
            </a:endParaRP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     Golden Lotus Hotel olarak çocukların her türlü sömürüsünü kınamaktayız. Çocuk haklarına saygı, çocuk istismarının önlenmesi, bakıma ve korunmaya muhtaç çocuklara yardım konularında faaliyet gösteren tüm yasal kuruluşlarla işbirliği içerisinde olmanın mutluluğunu yaşamaktayız. Çalışanlarımızın da bu konuda bilinçlenmesini sağlamak adına ilgili kuruşlardan gerekli eğitimleri almalarını sağlayacağımızı taahhüt etmekteyiz.</a:t>
            </a:r>
          </a:p>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Çocuk refahının ve çocukların her çeşit zarardan korunmasının son derece önemli olduğu ve alakalı olduğumuz tüm çocukların fiziki ve zihinsel tacizden korunmasının temel görevimiz olduğu ilkesi ışığında gereken kararlılığı göstermekteyiz.</a:t>
            </a:r>
          </a:p>
        </p:txBody>
      </p:sp>
      <p:sp>
        <p:nvSpPr>
          <p:cNvPr id="3" name="Metin kutusu 2">
            <a:extLst>
              <a:ext uri="{FF2B5EF4-FFF2-40B4-BE49-F238E27FC236}">
                <a16:creationId xmlns:a16="http://schemas.microsoft.com/office/drawing/2014/main" id="{D685FB46-C5CD-B0C2-DC98-5CF513A33907}"/>
              </a:ext>
            </a:extLst>
          </p:cNvPr>
          <p:cNvSpPr txBox="1"/>
          <p:nvPr/>
        </p:nvSpPr>
        <p:spPr>
          <a:xfrm>
            <a:off x="1955393" y="1148719"/>
            <a:ext cx="9071195" cy="477054"/>
          </a:xfrm>
          <a:prstGeom prst="rect">
            <a:avLst/>
          </a:prstGeom>
          <a:noFill/>
        </p:spPr>
        <p:txBody>
          <a:bodyPr wrap="square">
            <a:spAutoFit/>
          </a:bodyPr>
          <a:lstStyle/>
          <a:p>
            <a:pPr marL="0" indent="0">
              <a:buNone/>
            </a:pPr>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Misafir Memnuniyeti ve Güvenliği Odaklı İş Anlayışımız </a:t>
            </a:r>
          </a:p>
        </p:txBody>
      </p:sp>
      <p:pic>
        <p:nvPicPr>
          <p:cNvPr id="2" name="Resim 1">
            <a:extLst>
              <a:ext uri="{FF2B5EF4-FFF2-40B4-BE49-F238E27FC236}">
                <a16:creationId xmlns:a16="http://schemas.microsoft.com/office/drawing/2014/main" id="{5430B58B-D2D5-87F6-7BBF-C17C9CE58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41591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49071" y="1681422"/>
            <a:ext cx="7669306" cy="819731"/>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İş Sağlığı ve Güvenliği Odaklı İş Anlayışımız </a:t>
            </a:r>
          </a:p>
        </p:txBody>
      </p:sp>
      <p:sp>
        <p:nvSpPr>
          <p:cNvPr id="3" name="İçerik Yer Tutucusu 2"/>
          <p:cNvSpPr>
            <a:spLocks noGrp="1"/>
          </p:cNvSpPr>
          <p:nvPr>
            <p:ph idx="1"/>
          </p:nvPr>
        </p:nvSpPr>
        <p:spPr/>
        <p:txBody>
          <a:bodyPr/>
          <a:lstStyle/>
          <a:p>
            <a:endParaRPr lang="tr-TR" dirty="0">
              <a:latin typeface="Tahoma" panose="020B0604030504040204" pitchFamily="34" charset="0"/>
              <a:ea typeface="Tahoma" panose="020B0604030504040204" pitchFamily="34" charset="0"/>
              <a:cs typeface="Tahoma" panose="020B0604030504040204" pitchFamily="34" charset="0"/>
            </a:endParaRPr>
          </a:p>
          <a:p>
            <a:endParaRPr lang="tr-TR" dirty="0"/>
          </a:p>
        </p:txBody>
      </p:sp>
      <p:sp>
        <p:nvSpPr>
          <p:cNvPr id="4" name="Dikdörtgen 3"/>
          <p:cNvSpPr/>
          <p:nvPr/>
        </p:nvSpPr>
        <p:spPr>
          <a:xfrm>
            <a:off x="730130" y="2174081"/>
            <a:ext cx="11336364" cy="3970318"/>
          </a:xfrm>
          <a:prstGeom prst="rect">
            <a:avLst/>
          </a:prstGeom>
        </p:spPr>
        <p:txBody>
          <a:bodyPr wrap="square">
            <a:spAutoFit/>
          </a:bodyPr>
          <a:lstStyle/>
          <a:p>
            <a:pPr algn="just"/>
            <a:r>
              <a:rPr lang="tr-TR" dirty="0">
                <a:latin typeface="Tahoma" panose="020B0604030504040204" pitchFamily="34" charset="0"/>
                <a:ea typeface="Tahoma" panose="020B0604030504040204" pitchFamily="34" charset="0"/>
                <a:cs typeface="Tahoma" panose="020B0604030504040204" pitchFamily="34" charset="0"/>
              </a:rPr>
              <a:t>    Golden Lotus Hotel olarak, faaliyetlerimizin iş sağlığı ve güvenliği alanlarındaki etkilerini ve risklerini belirler, bu risklerin ortaya çıkmasını önlemek veya istenmeyen etkilerini azaltmak için gerekli tedbirleri alırız. </a:t>
            </a:r>
          </a:p>
          <a:p>
            <a:pPr algn="just"/>
            <a:endParaRPr lang="tr-TR"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İş sağlığı ve güvenliği yönetim sistemimizin sürekli gelişimi için amaç ve programlar oluşturur, bunları gözden geçirir, gerekli kaynak yatırımlarını yaparız. </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İş sağlığı ve güvenliği ile ilgili yasal mevzuatların gerekliliklerini yerine getiririz.</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İş sağlığı ve güvenliği alanında iyileşmeyi sağlayacak uygulamaları geliştirmeyi ve hayata geçirmeyi işimizin bir parçası olarak görürüz.</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Kaza ve hastalıklara neden olabilecek tehlikeli ortamların gerekli kontrolleri yapar ve önlemler alırız.</a:t>
            </a:r>
          </a:p>
          <a:p>
            <a:pPr marL="285750" indent="-285750" algn="just">
              <a:buFont typeface="Wingdings" panose="05000000000000000000" pitchFamily="2" charset="2"/>
              <a:buChar char="§"/>
            </a:pPr>
            <a:r>
              <a:rPr lang="tr-TR" dirty="0">
                <a:latin typeface="Tahoma" panose="020B0604030504040204" pitchFamily="34" charset="0"/>
                <a:ea typeface="Tahoma" panose="020B0604030504040204" pitchFamily="34" charset="0"/>
                <a:cs typeface="Tahoma" panose="020B0604030504040204" pitchFamily="34" charset="0"/>
              </a:rPr>
              <a:t>Çalışanlarımızı sürekli eğiterek iş sağlığı ve güvenliği konusunda bilinçlerinin artmasını sağlarız. </a:t>
            </a:r>
          </a:p>
          <a:p>
            <a:pPr algn="just"/>
            <a:endParaRPr lang="tr-TR" dirty="0"/>
          </a:p>
          <a:p>
            <a:pPr algn="just"/>
            <a:endParaRPr lang="tr-TR" dirty="0"/>
          </a:p>
          <a:p>
            <a:pPr marL="285750" indent="-285750" algn="just">
              <a:buFont typeface="Wingdings" panose="05000000000000000000" pitchFamily="2" charset="2"/>
              <a:buChar char="§"/>
            </a:pPr>
            <a:endParaRPr lang="tr-TR" dirty="0"/>
          </a:p>
          <a:p>
            <a:pPr marL="285750" indent="-285750" algn="just">
              <a:buFont typeface="Wingdings" panose="05000000000000000000" pitchFamily="2" charset="2"/>
              <a:buChar char="§"/>
            </a:pPr>
            <a:endParaRPr lang="tr-TR" dirty="0"/>
          </a:p>
        </p:txBody>
      </p:sp>
      <p:pic>
        <p:nvPicPr>
          <p:cNvPr id="6" name="Resim 5">
            <a:extLst>
              <a:ext uri="{FF2B5EF4-FFF2-40B4-BE49-F238E27FC236}">
                <a16:creationId xmlns:a16="http://schemas.microsoft.com/office/drawing/2014/main" id="{95C4C6A6-62D7-A770-AEA9-19D61969B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3031269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34830" y="1401899"/>
            <a:ext cx="6245070" cy="587912"/>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  Satın Alma ve Tedarik Uygulamaları</a:t>
            </a:r>
          </a:p>
        </p:txBody>
      </p:sp>
      <p:sp>
        <p:nvSpPr>
          <p:cNvPr id="3" name="İçerik Yer Tutucusu 2"/>
          <p:cNvSpPr>
            <a:spLocks noGrp="1"/>
          </p:cNvSpPr>
          <p:nvPr>
            <p:ph idx="1"/>
          </p:nvPr>
        </p:nvSpPr>
        <p:spPr>
          <a:xfrm>
            <a:off x="702575" y="1865893"/>
            <a:ext cx="11408743" cy="4992107"/>
          </a:xfrm>
        </p:spPr>
        <p:txBody>
          <a:bodyPr>
            <a:normAutofit/>
          </a:bodyPr>
          <a:lstStyle/>
          <a:p>
            <a:pPr marL="0" indent="0" algn="just">
              <a:buNone/>
            </a:pPr>
            <a:r>
              <a:rPr lang="tr-TR" sz="1800" dirty="0">
                <a:latin typeface="Tahoma" panose="020B0604030504040204" pitchFamily="34" charset="0"/>
                <a:ea typeface="Tahoma" panose="020B0604030504040204" pitchFamily="34" charset="0"/>
                <a:cs typeface="Tahoma" panose="020B0604030504040204" pitchFamily="34" charset="0"/>
              </a:rPr>
              <a:t>    Golden Lotus Hotel olarak; Satın alma prensipleri ile bölge halkını, yerel işletmeleri ve adil ticaret uygulamalarına hassasiyet gösteren işletmeleri destekleyerek ulusal ve küresel çapta sosyal refaha ve kalkınmaya katkı sağlamayı hedeflemekteyiz.</a:t>
            </a:r>
          </a:p>
          <a:p>
            <a:pPr algn="just">
              <a:buFont typeface="Wingdings" panose="05000000000000000000" pitchFamily="2" charset="2"/>
              <a:buChar char="§"/>
            </a:pPr>
            <a:r>
              <a:rPr lang="tr-TR" sz="1800" dirty="0" err="1">
                <a:latin typeface="Tahoma" panose="020B0604030504040204" pitchFamily="34" charset="0"/>
                <a:ea typeface="Tahoma" panose="020B0604030504040204" pitchFamily="34" charset="0"/>
                <a:cs typeface="Tahoma" panose="020B0604030504040204" pitchFamily="34" charset="0"/>
              </a:rPr>
              <a:t>Satınalma</a:t>
            </a:r>
            <a:r>
              <a:rPr lang="tr-TR" sz="1800" dirty="0">
                <a:latin typeface="Tahoma" panose="020B0604030504040204" pitchFamily="34" charset="0"/>
                <a:ea typeface="Tahoma" panose="020B0604030504040204" pitchFamily="34" charset="0"/>
                <a:cs typeface="Tahoma" panose="020B0604030504040204" pitchFamily="34" charset="0"/>
              </a:rPr>
              <a:t> sözleşmelerimiz sorumlu tedarik ilkelerimizi içermektedir. Yasal düzenlemelere uyum gösteren tedarikçiler ile çalışmaktayız. Tedarikçi ISO 9001:2015 Kalite Yönetim Sistemi, ISO 22000:2018 Gıda Güvenliği Yönetim Sistemi, ISO 140001 Çevre Yönetim Sistemi belgesi olması tercih önceliğimizdir. Satın alımlarımızı mümkün olduğunca yakın bölgelerden yapmaktayız. Böylece tedarikçi firmaların teslimat araçlarının CO₂ salınımlarını minimize ederek çevreye yapılan etkilerin azaltılması hedeflenmekte ve bölge çalışanlarını desteklemekteyiz.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Çalıştığımız tedarikçilerle politikamızı ve sürdürülebilirlik çalışmalarımızı paylaşmaktayız. </a:t>
            </a:r>
          </a:p>
          <a:p>
            <a:pPr algn="just">
              <a:buFont typeface="Wingdings" panose="05000000000000000000" pitchFamily="2" charset="2"/>
              <a:buChar char="§"/>
            </a:pPr>
            <a:r>
              <a:rPr lang="tr-TR" sz="1800" dirty="0">
                <a:latin typeface="Tahoma" panose="020B0604030504040204" pitchFamily="34" charset="0"/>
                <a:ea typeface="Tahoma" panose="020B0604030504040204" pitchFamily="34" charset="0"/>
                <a:cs typeface="Tahoma" panose="020B0604030504040204" pitchFamily="34" charset="0"/>
              </a:rPr>
              <a:t>Topluma ve çevreye saygılı, iklim değişikliğine duyarlı, enerji verimliliğini sağlamaya yönelik kaynak koruma, atık azaltma, yeniden kullanma ve geri kazanma aktiviteleri yürüten; kaynaklarını doğayla uyumlu ve etkin şekilde kullanan; çevre ve enerji konularında tüm yasal mevzuat ve standartlara uyarak mevzuat gerekliliklerinden daha iyisini yapma konusunda çaba gösteren tedarikçilerle çalışmaktayız.</a:t>
            </a:r>
          </a:p>
          <a:p>
            <a:pPr marL="0" indent="0" algn="just">
              <a:buNone/>
            </a:pPr>
            <a:endParaRPr lang="tr-TR"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Resim 4">
            <a:extLst>
              <a:ext uri="{FF2B5EF4-FFF2-40B4-BE49-F238E27FC236}">
                <a16:creationId xmlns:a16="http://schemas.microsoft.com/office/drawing/2014/main" id="{D94A2203-5D8E-FB11-36A0-BC5CC3A33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Tree>
    <p:extLst>
      <p:ext uri="{BB962C8B-B14F-4D97-AF65-F5344CB8AC3E}">
        <p14:creationId xmlns:p14="http://schemas.microsoft.com/office/powerpoint/2010/main" val="254040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838200" y="448877"/>
            <a:ext cx="10515600" cy="543529"/>
          </a:xfrm>
        </p:spPr>
        <p:txBody>
          <a:bodyPr>
            <a:normAutofit/>
          </a:bodyPr>
          <a:lstStyle/>
          <a:p>
            <a:r>
              <a:rPr lang="tr-TR" sz="28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ÇALIŞTIĞIMIZ FİRMALAR </a:t>
            </a:r>
          </a:p>
        </p:txBody>
      </p:sp>
      <p:sp>
        <p:nvSpPr>
          <p:cNvPr id="5" name="İçerik Yer Tutucusu 4"/>
          <p:cNvSpPr>
            <a:spLocks noGrp="1"/>
          </p:cNvSpPr>
          <p:nvPr>
            <p:ph idx="1"/>
          </p:nvPr>
        </p:nvSpPr>
        <p:spPr>
          <a:xfrm>
            <a:off x="838200" y="1262130"/>
            <a:ext cx="11150600" cy="4914833"/>
          </a:xfrm>
        </p:spPr>
        <p:txBody>
          <a:bodyPr>
            <a:normAutofit/>
          </a:bodyPr>
          <a:lstStyle/>
          <a:p>
            <a:pPr marL="0" indent="0">
              <a:buNone/>
            </a:pPr>
            <a:endParaRPr lang="tr-TR" sz="1800" dirty="0">
              <a:latin typeface="Tahoma" panose="020B0604030504040204" pitchFamily="34" charset="0"/>
              <a:ea typeface="Tahoma" panose="020B0604030504040204" pitchFamily="34" charset="0"/>
              <a:cs typeface="Tahoma" panose="020B0604030504040204" pitchFamily="34" charset="0"/>
            </a:endParaRPr>
          </a:p>
          <a:p>
            <a:endParaRPr lang="tr-TR" sz="1800" dirty="0">
              <a:latin typeface="Tahoma" panose="020B0604030504040204" pitchFamily="34" charset="0"/>
              <a:ea typeface="Tahoma" panose="020B0604030504040204" pitchFamily="34" charset="0"/>
              <a:cs typeface="Tahoma" panose="020B0604030504040204" pitchFamily="34" charset="0"/>
            </a:endParaRPr>
          </a:p>
          <a:p>
            <a:endParaRPr lang="tr-TR" sz="1800" dirty="0">
              <a:latin typeface="Tahoma" panose="020B0604030504040204" pitchFamily="34" charset="0"/>
              <a:ea typeface="Tahoma" panose="020B0604030504040204" pitchFamily="34" charset="0"/>
              <a:cs typeface="Tahoma" panose="020B0604030504040204" pitchFamily="34" charset="0"/>
            </a:endParaRPr>
          </a:p>
          <a:p>
            <a:endParaRPr lang="tr-TR" sz="1800" dirty="0">
              <a:latin typeface="Tahoma" panose="020B0604030504040204" pitchFamily="34" charset="0"/>
              <a:ea typeface="Tahoma" panose="020B0604030504040204" pitchFamily="34" charset="0"/>
              <a:cs typeface="Tahoma" panose="020B0604030504040204" pitchFamily="34" charset="0"/>
            </a:endParaRPr>
          </a:p>
        </p:txBody>
      </p:sp>
      <p:pic>
        <p:nvPicPr>
          <p:cNvPr id="3" name="Resim 2">
            <a:extLst>
              <a:ext uri="{FF2B5EF4-FFF2-40B4-BE49-F238E27FC236}">
                <a16:creationId xmlns:a16="http://schemas.microsoft.com/office/drawing/2014/main" id="{5CCEC6DD-AAD9-2995-54F7-A0AB336CC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graphicFrame>
        <p:nvGraphicFramePr>
          <p:cNvPr id="21" name="Grafik 20">
            <a:extLst>
              <a:ext uri="{FF2B5EF4-FFF2-40B4-BE49-F238E27FC236}">
                <a16:creationId xmlns:a16="http://schemas.microsoft.com/office/drawing/2014/main" id="{812A5BC9-1F00-3A4C-CC00-B713753BB9C2}"/>
              </a:ext>
            </a:extLst>
          </p:cNvPr>
          <p:cNvGraphicFramePr/>
          <p:nvPr>
            <p:extLst>
              <p:ext uri="{D42A27DB-BD31-4B8C-83A1-F6EECF244321}">
                <p14:modId xmlns:p14="http://schemas.microsoft.com/office/powerpoint/2010/main" val="1662641584"/>
              </p:ext>
            </p:extLst>
          </p:nvPr>
        </p:nvGraphicFramePr>
        <p:xfrm>
          <a:off x="2611120" y="126901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208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3085730" y="1070542"/>
            <a:ext cx="6848221" cy="755337"/>
          </a:xfrm>
        </p:spPr>
        <p:txBody>
          <a:bodyPr>
            <a:normAutofit/>
          </a:bodyPr>
          <a:lstStyle/>
          <a:p>
            <a:r>
              <a:rPr lang="tr-TR" sz="25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Engelli Misafirlerimiz İçin Olanaklarımız</a:t>
            </a:r>
          </a:p>
        </p:txBody>
      </p:sp>
      <p:sp>
        <p:nvSpPr>
          <p:cNvPr id="5" name="Dikdörtgen 4"/>
          <p:cNvSpPr/>
          <p:nvPr/>
        </p:nvSpPr>
        <p:spPr>
          <a:xfrm>
            <a:off x="673806" y="1658281"/>
            <a:ext cx="11312005" cy="1200329"/>
          </a:xfrm>
          <a:prstGeom prst="rect">
            <a:avLst/>
          </a:prstGeom>
        </p:spPr>
        <p:txBody>
          <a:bodyPr wrap="square">
            <a:spAutoFit/>
          </a:bodyPr>
          <a:lstStyle/>
          <a:p>
            <a:pPr algn="just"/>
            <a:r>
              <a:rPr lang="tr-TR" dirty="0">
                <a:latin typeface="Tahoma" panose="020B0604030504040204" pitchFamily="34" charset="0"/>
                <a:ea typeface="Tahoma" panose="020B0604030504040204" pitchFamily="34" charset="0"/>
                <a:cs typeface="Tahoma" panose="020B0604030504040204" pitchFamily="34" charset="0"/>
              </a:rPr>
              <a:t>        Golden Lotus Hotel olarak herkes gibi engelli bireylerin de tatil yapma hakkının olduğu bilincindeyiz ve bu kişilere tatilleri boyunca aynı hizmeti verebilmek için çeşitli tedbirler almakta ve kendimizi sürekli geliştirmekteyiz. Tesisimizde ayrıca onların hayatlarını daha da kolaylaştırabilmek adına 1 adet engelli odamız bulunmaktadır. </a:t>
            </a:r>
          </a:p>
        </p:txBody>
      </p:sp>
      <p:pic>
        <p:nvPicPr>
          <p:cNvPr id="6" name="Resim 5">
            <a:extLst>
              <a:ext uri="{FF2B5EF4-FFF2-40B4-BE49-F238E27FC236}">
                <a16:creationId xmlns:a16="http://schemas.microsoft.com/office/drawing/2014/main" id="{19382703-330E-27F0-3AB7-DAA6E1182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040" y="0"/>
            <a:ext cx="2092960" cy="800219"/>
          </a:xfrm>
          <a:prstGeom prst="rect">
            <a:avLst/>
          </a:prstGeom>
        </p:spPr>
      </p:pic>
      <p:sp>
        <p:nvSpPr>
          <p:cNvPr id="2" name="Dikdörtgen 1">
            <a:extLst>
              <a:ext uri="{FF2B5EF4-FFF2-40B4-BE49-F238E27FC236}">
                <a16:creationId xmlns:a16="http://schemas.microsoft.com/office/drawing/2014/main" id="{ADF26D43-2D35-1FD7-8CE1-DA43A8A5794B}"/>
              </a:ext>
            </a:extLst>
          </p:cNvPr>
          <p:cNvSpPr/>
          <p:nvPr/>
        </p:nvSpPr>
        <p:spPr>
          <a:xfrm>
            <a:off x="1062296" y="3083858"/>
            <a:ext cx="3415553" cy="358681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a:extLst>
              <a:ext uri="{FF2B5EF4-FFF2-40B4-BE49-F238E27FC236}">
                <a16:creationId xmlns:a16="http://schemas.microsoft.com/office/drawing/2014/main" id="{8D391C07-1BEF-44C6-40CE-30230E826193}"/>
              </a:ext>
            </a:extLst>
          </p:cNvPr>
          <p:cNvSpPr/>
          <p:nvPr/>
        </p:nvSpPr>
        <p:spPr>
          <a:xfrm>
            <a:off x="4890385" y="3083856"/>
            <a:ext cx="3281083" cy="358681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7EF0ABC1-FEC3-2C7F-B5C2-36E3DF08F9D5}"/>
              </a:ext>
            </a:extLst>
          </p:cNvPr>
          <p:cNvSpPr/>
          <p:nvPr/>
        </p:nvSpPr>
        <p:spPr>
          <a:xfrm>
            <a:off x="8584004" y="3083855"/>
            <a:ext cx="3281083" cy="358681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66097442"/>
      </p:ext>
    </p:extLst>
  </p:cSld>
  <p:clrMapOvr>
    <a:masterClrMapping/>
  </p:clrMapOvr>
</p:sld>
</file>

<file path=ppt/theme/theme1.xml><?xml version="1.0" encoding="utf-8"?>
<a:theme xmlns:a="http://schemas.openxmlformats.org/drawingml/2006/main" name="Kırpma">
  <a:themeElements>
    <a:clrScheme name="Kırpma">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Kırpma">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Kırpma</Template>
  <TotalTime>4072</TotalTime>
  <Words>2408</Words>
  <Application>Microsoft Office PowerPoint</Application>
  <PresentationFormat>Geniş ekran</PresentationFormat>
  <Paragraphs>175</Paragraphs>
  <Slides>31</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31</vt:i4>
      </vt:variant>
    </vt:vector>
  </HeadingPairs>
  <TitlesOfParts>
    <vt:vector size="36" baseType="lpstr">
      <vt:lpstr>Calibri</vt:lpstr>
      <vt:lpstr>Franklin Gothic Book</vt:lpstr>
      <vt:lpstr>Tahoma</vt:lpstr>
      <vt:lpstr>Wingdings</vt:lpstr>
      <vt:lpstr>Kırpma</vt:lpstr>
      <vt:lpstr>PowerPoint Sunusu</vt:lpstr>
      <vt:lpstr>PowerPoint Sunusu</vt:lpstr>
      <vt:lpstr>Sosyal İnsan Odaklı Yaklaşımımız  </vt:lpstr>
      <vt:lpstr>Sağlıklı Gezegen Odaklı İş Anlayışımız</vt:lpstr>
      <vt:lpstr>PowerPoint Sunusu</vt:lpstr>
      <vt:lpstr>İş Sağlığı ve Güvenliği Odaklı İş Anlayışımız </vt:lpstr>
      <vt:lpstr>  Satın Alma ve Tedarik Uygulamaları</vt:lpstr>
      <vt:lpstr>ÇALIŞTIĞIMIZ FİRMALAR </vt:lpstr>
      <vt:lpstr>Engelli Misafirlerimiz İçin Olanaklarımız</vt:lpstr>
      <vt:lpstr>PowerPoint Sunusu</vt:lpstr>
      <vt:lpstr>Kalite ve Gıda Güvenliği Politikamız </vt:lpstr>
      <vt:lpstr>Çevre ve Enerji Politikamız</vt:lpstr>
      <vt:lpstr>Atık Yönetimi</vt:lpstr>
      <vt:lpstr>Atık Yönetim Sistemi</vt:lpstr>
      <vt:lpstr>PowerPoint Sunusu</vt:lpstr>
      <vt:lpstr>PowerPoint Sunusu</vt:lpstr>
      <vt:lpstr>Enerji Tüketimimizi Azaltma Hedeflerimiz;</vt:lpstr>
      <vt:lpstr>ENERJİ TÜKETİMLERİ (2023-2024-2025)</vt:lpstr>
      <vt:lpstr>LPG TÜKETİMLERİ (2023-2024-2025)</vt:lpstr>
      <vt:lpstr>PowerPoint Sunusu</vt:lpstr>
      <vt:lpstr>SU TÜKETİMLERİ (2023-2024-2025)</vt:lpstr>
      <vt:lpstr>Doğal Hayatı Koruma Hedefimiz Doğrultusunda</vt:lpstr>
      <vt:lpstr>PowerPoint Sunusu</vt:lpstr>
      <vt:lpstr>Karbon Ayak İzi Azaltma Hedefimiz Doğrultusunda;</vt:lpstr>
      <vt:lpstr>Çalışan Hakları ve Çalışan Motivasyonu </vt:lpstr>
      <vt:lpstr>PowerPoint Sunusu</vt:lpstr>
      <vt:lpstr>Çalışan Profilimiz </vt:lpstr>
      <vt:lpstr>Eğitimler</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Rapor Hakkında</dc:title>
  <dc:creator>Gökhan</dc:creator>
  <cp:lastModifiedBy>gamze duygu kumru</cp:lastModifiedBy>
  <cp:revision>193</cp:revision>
  <dcterms:created xsi:type="dcterms:W3CDTF">2023-02-10T11:52:59Z</dcterms:created>
  <dcterms:modified xsi:type="dcterms:W3CDTF">2026-07-11T15:18:51Z</dcterms:modified>
</cp:coreProperties>
</file>